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5030" r:id="rId1"/>
  </p:sldMasterIdLst>
  <p:sldIdLst>
    <p:sldId id="256" r:id="rId2"/>
    <p:sldId id="257" r:id="rId3"/>
    <p:sldId id="290" r:id="rId4"/>
    <p:sldId id="265" r:id="rId5"/>
    <p:sldId id="271" r:id="rId6"/>
    <p:sldId id="288" r:id="rId7"/>
    <p:sldId id="289" r:id="rId8"/>
    <p:sldId id="266" r:id="rId9"/>
    <p:sldId id="283" r:id="rId10"/>
    <p:sldId id="282" r:id="rId11"/>
    <p:sldId id="278" r:id="rId12"/>
    <p:sldId id="286" r:id="rId13"/>
    <p:sldId id="287" r:id="rId14"/>
    <p:sldId id="285" r:id="rId15"/>
    <p:sldId id="28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186" autoAdjust="0"/>
    <p:restoredTop sz="94660"/>
  </p:normalViewPr>
  <p:slideViewPr>
    <p:cSldViewPr snapToGrid="0">
      <p:cViewPr varScale="1">
        <p:scale>
          <a:sx n="111" d="100"/>
          <a:sy n="111" d="100"/>
        </p:scale>
        <p:origin x="10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6790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591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2976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75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0265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761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210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7536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0045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592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900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2293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5343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296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354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21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639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B61BEF0D-F0BB-DE4B-95CE-6DB70DBA9567}" type="datetimeFigureOut">
              <a:rPr lang="en-US" smtClean="0"/>
              <a:pPr/>
              <a:t>4/20/2023</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5821950"/>
      </p:ext>
    </p:extLst>
  </p:cSld>
  <p:clrMap bg1="dk1" tx1="lt1" bg2="dk2" tx2="lt2" accent1="accent1" accent2="accent2" accent3="accent3" accent4="accent4" accent5="accent5" accent6="accent6" hlink="hlink" folHlink="folHlink"/>
  <p:sldLayoutIdLst>
    <p:sldLayoutId id="2147485031" r:id="rId1"/>
    <p:sldLayoutId id="2147485032" r:id="rId2"/>
    <p:sldLayoutId id="2147485033" r:id="rId3"/>
    <p:sldLayoutId id="2147485034" r:id="rId4"/>
    <p:sldLayoutId id="2147485035" r:id="rId5"/>
    <p:sldLayoutId id="2147485036" r:id="rId6"/>
    <p:sldLayoutId id="2147485037" r:id="rId7"/>
    <p:sldLayoutId id="2147485038" r:id="rId8"/>
    <p:sldLayoutId id="2147485039" r:id="rId9"/>
    <p:sldLayoutId id="2147485040" r:id="rId10"/>
    <p:sldLayoutId id="2147485041" r:id="rId11"/>
    <p:sldLayoutId id="2147485042" r:id="rId12"/>
    <p:sldLayoutId id="2147485043" r:id="rId13"/>
    <p:sldLayoutId id="2147485044" r:id="rId14"/>
    <p:sldLayoutId id="2147485045" r:id="rId15"/>
    <p:sldLayoutId id="2147485046" r:id="rId16"/>
    <p:sldLayoutId id="214748504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5297" y="2821086"/>
            <a:ext cx="11647990" cy="1215827"/>
          </a:xfrm>
        </p:spPr>
        <p:txBody>
          <a:bodyPr>
            <a:normAutofit/>
          </a:bodyPr>
          <a:lstStyle/>
          <a:p>
            <a:pPr algn="ctr"/>
            <a:r>
              <a:rPr lang="en-GB" sz="3600" b="1" dirty="0">
                <a:latin typeface="Times New Roman" panose="02020603050405020304" pitchFamily="18" charset="0"/>
                <a:cs typeface="Times New Roman" panose="02020603050405020304" pitchFamily="18" charset="0"/>
              </a:rPr>
              <a:t>FINANCIAL TECHNOLOGY OF THE MODERN AGE: POLICY IMPLICATIONS AND NEW TRADE-OFFS</a:t>
            </a:r>
            <a:endParaRPr lang="en-US" sz="3600" b="1" dirty="0">
              <a:latin typeface="Times New Roman" panose="02020603050405020304" pitchFamily="18"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B65359A6-5B88-16D2-6314-2D1523988784}"/>
              </a:ext>
            </a:extLst>
          </p:cNvPr>
          <p:cNvGraphicFramePr>
            <a:graphicFrameLocks/>
          </p:cNvGraphicFramePr>
          <p:nvPr>
            <p:extLst>
              <p:ext uri="{D42A27DB-BD31-4B8C-83A1-F6EECF244321}">
                <p14:modId xmlns:p14="http://schemas.microsoft.com/office/powerpoint/2010/main" val="1428258575"/>
              </p:ext>
            </p:extLst>
          </p:nvPr>
        </p:nvGraphicFramePr>
        <p:xfrm>
          <a:off x="5464968" y="399889"/>
          <a:ext cx="1398819" cy="1278440"/>
        </p:xfrm>
        <a:graphic>
          <a:graphicData uri="http://schemas.openxmlformats.org/presentationml/2006/ole">
            <mc:AlternateContent xmlns:mc="http://schemas.openxmlformats.org/markup-compatibility/2006">
              <mc:Choice xmlns:v="urn:schemas-microsoft-com:vml" Requires="v">
                <p:oleObj name="Picture" r:id="rId2" imgW="905040" imgH="894600" progId="Word.Picture.8">
                  <p:embed/>
                </p:oleObj>
              </mc:Choice>
              <mc:Fallback>
                <p:oleObj name="Picture" r:id="rId2" imgW="905040" imgH="894600" progId="Word.Picture.8">
                  <p:embed/>
                  <p:pic>
                    <p:nvPicPr>
                      <p:cNvPr id="0" name="Object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4968" y="399889"/>
                        <a:ext cx="1398819" cy="1278440"/>
                      </a:xfrm>
                      <a:prstGeom prst="rect">
                        <a:avLst/>
                      </a:prstGeom>
                      <a:noFill/>
                      <a:ln>
                        <a:noFill/>
                      </a:ln>
                    </p:spPr>
                  </p:pic>
                </p:oleObj>
              </mc:Fallback>
            </mc:AlternateContent>
          </a:graphicData>
        </a:graphic>
      </p:graphicFrame>
      <p:sp>
        <p:nvSpPr>
          <p:cNvPr id="5" name="TextBox 4">
            <a:extLst>
              <a:ext uri="{FF2B5EF4-FFF2-40B4-BE49-F238E27FC236}">
                <a16:creationId xmlns:a16="http://schemas.microsoft.com/office/drawing/2014/main" id="{50F46980-CC14-3854-BF46-EB70717518CE}"/>
              </a:ext>
            </a:extLst>
          </p:cNvPr>
          <p:cNvSpPr txBox="1"/>
          <p:nvPr/>
        </p:nvSpPr>
        <p:spPr>
          <a:xfrm>
            <a:off x="129396" y="4693957"/>
            <a:ext cx="5505672" cy="811825"/>
          </a:xfrm>
          <a:prstGeom prst="rect">
            <a:avLst/>
          </a:prstGeom>
          <a:noFill/>
        </p:spPr>
        <p:txBody>
          <a:bodyPr wrap="square">
            <a:spAutoFit/>
          </a:bodyPr>
          <a:lstStyle/>
          <a:p>
            <a:pPr algn="ctr">
              <a:lnSpc>
                <a:spcPct val="115000"/>
              </a:lnSpc>
              <a:spcAft>
                <a:spcPts val="800"/>
              </a:spcAft>
            </a:pPr>
            <a:r>
              <a:rPr lang="it-IT" sz="1800" b="1" kern="100" dirty="0">
                <a:effectLst/>
                <a:latin typeface="Times New Roman" panose="02020603050405020304" pitchFamily="18" charset="0"/>
                <a:ea typeface="Calibri" panose="020F0502020204030204" pitchFamily="34" charset="0"/>
                <a:cs typeface="Times New Roman" panose="02020603050405020304" pitchFamily="18" charset="0"/>
              </a:rPr>
              <a:t>Guided by : </a:t>
            </a:r>
          </a:p>
          <a:p>
            <a:pPr algn="ctr">
              <a:lnSpc>
                <a:spcPct val="115000"/>
              </a:lnSpc>
              <a:spcAft>
                <a:spcPts val="800"/>
              </a:spcAft>
            </a:pPr>
            <a:r>
              <a:rPr lang="it-IT" sz="1800" b="1" kern="100" dirty="0">
                <a:effectLst/>
                <a:latin typeface="Times New Roman" panose="02020603050405020304" pitchFamily="18" charset="0"/>
                <a:ea typeface="Calibri" panose="020F0502020204030204" pitchFamily="34" charset="0"/>
                <a:cs typeface="Times New Roman" panose="02020603050405020304" pitchFamily="18" charset="0"/>
              </a:rPr>
              <a:t> Dr. Nicoletta Marinelli</a:t>
            </a:r>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F49C99A8-F176-0EF4-0636-078DA17903BD}"/>
              </a:ext>
            </a:extLst>
          </p:cNvPr>
          <p:cNvSpPr txBox="1"/>
          <p:nvPr/>
        </p:nvSpPr>
        <p:spPr>
          <a:xfrm>
            <a:off x="6164377" y="5039484"/>
            <a:ext cx="6238754" cy="1494255"/>
          </a:xfrm>
          <a:prstGeom prst="rect">
            <a:avLst/>
          </a:prstGeom>
          <a:noFill/>
        </p:spPr>
        <p:txBody>
          <a:bodyPr wrap="square">
            <a:spAutoFit/>
          </a:bodyPr>
          <a:lstStyle/>
          <a:p>
            <a:pPr algn="ctr">
              <a:lnSpc>
                <a:spcPct val="150000"/>
              </a:lnSpc>
              <a:spcAft>
                <a:spcPts val="800"/>
              </a:spcAft>
            </a:pPr>
            <a:r>
              <a:rPr lang="en-US" b="1" dirty="0">
                <a:latin typeface="Times New Roman" panose="02020603050405020304" pitchFamily="18" charset="0"/>
                <a:cs typeface="Times New Roman" panose="02020603050405020304" pitchFamily="18" charset="0"/>
              </a:rPr>
              <a:t>Presented by :</a:t>
            </a:r>
          </a:p>
          <a:p>
            <a:pPr algn="ctr">
              <a:lnSpc>
                <a:spcPct val="150000"/>
              </a:lnSpc>
              <a:spcAft>
                <a:spcPts val="800"/>
              </a:spcAft>
            </a:pPr>
            <a:r>
              <a:rPr lang="en-US" b="1" dirty="0">
                <a:latin typeface="Times New Roman" panose="02020603050405020304" pitchFamily="18" charset="0"/>
                <a:cs typeface="Times New Roman" panose="02020603050405020304" pitchFamily="18" charset="0"/>
              </a:rPr>
              <a:t>Sachin Rajendrakumar Raval</a:t>
            </a:r>
            <a:endParaRPr lang="en-IN" b="1" dirty="0">
              <a:latin typeface="Times New Roman" panose="02020603050405020304" pitchFamily="18" charset="0"/>
              <a:cs typeface="Times New Roman" panose="02020603050405020304" pitchFamily="18" charset="0"/>
            </a:endParaRPr>
          </a:p>
          <a:p>
            <a:pPr algn="ctr">
              <a:lnSpc>
                <a:spcPct val="150000"/>
              </a:lnSpc>
              <a:spcAft>
                <a:spcPts val="800"/>
              </a:spcAft>
            </a:pPr>
            <a:r>
              <a:rPr lang="en-US" b="1" dirty="0">
                <a:latin typeface="Times New Roman" panose="02020603050405020304" pitchFamily="18" charset="0"/>
                <a:cs typeface="Times New Roman" panose="02020603050405020304" pitchFamily="18" charset="0"/>
              </a:rPr>
              <a:t>Matriculation Number: 100284</a:t>
            </a:r>
            <a:endParaRPr lang="en-IN" b="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44E69A0-887D-6BEB-7C31-E0589538CEB4}"/>
              </a:ext>
            </a:extLst>
          </p:cNvPr>
          <p:cNvSpPr txBox="1"/>
          <p:nvPr/>
        </p:nvSpPr>
        <p:spPr>
          <a:xfrm>
            <a:off x="3045000" y="1910671"/>
            <a:ext cx="6238754" cy="506742"/>
          </a:xfrm>
          <a:prstGeom prst="rect">
            <a:avLst/>
          </a:prstGeom>
          <a:noFill/>
        </p:spPr>
        <p:txBody>
          <a:bodyPr wrap="square">
            <a:spAutoFit/>
          </a:bodyPr>
          <a:lstStyle/>
          <a:p>
            <a:pPr algn="ctr">
              <a:lnSpc>
                <a:spcPct val="115000"/>
              </a:lnSpc>
              <a:spcAft>
                <a:spcPts val="800"/>
              </a:spcAft>
            </a:pPr>
            <a:r>
              <a:rPr lang="en-US" sz="2500" b="1" kern="100" dirty="0">
                <a:effectLst/>
                <a:latin typeface="Times New Roman" panose="02020603050405020304" pitchFamily="18" charset="0"/>
                <a:ea typeface="Calibri" panose="020F0502020204030204" pitchFamily="34" charset="0"/>
                <a:cs typeface="Times New Roman" panose="02020603050405020304" pitchFamily="18" charset="0"/>
              </a:rPr>
              <a:t>University of Macerata</a:t>
            </a:r>
            <a:endParaRPr lang="en-IN" sz="25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775A148-052B-D00B-AEA0-041EAB9C91D6}"/>
              </a:ext>
            </a:extLst>
          </p:cNvPr>
          <p:cNvSpPr txBox="1"/>
          <p:nvPr/>
        </p:nvSpPr>
        <p:spPr>
          <a:xfrm>
            <a:off x="9283753" y="28676"/>
            <a:ext cx="2809533" cy="1427955"/>
          </a:xfrm>
          <a:prstGeom prst="rect">
            <a:avLst/>
          </a:prstGeom>
          <a:noFill/>
        </p:spPr>
        <p:txBody>
          <a:bodyPr wrap="square">
            <a:spAutoFit/>
          </a:bodyPr>
          <a:lstStyle/>
          <a:p>
            <a:pPr algn="ctr">
              <a:lnSpc>
                <a:spcPct val="150000"/>
              </a:lnSpc>
              <a:spcAft>
                <a:spcPts val="80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Date: 18/04/2023</a:t>
            </a:r>
            <a:b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Tuesday</a:t>
            </a:r>
            <a:b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Macerata, Italy</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723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6597" y="199671"/>
            <a:ext cx="8889023" cy="477054"/>
          </a:xfrm>
          <a:prstGeom prst="rect">
            <a:avLst/>
          </a:prstGeom>
          <a:noFill/>
        </p:spPr>
        <p:txBody>
          <a:bodyPr wrap="square" rtlCol="0">
            <a:spAutoFit/>
          </a:bodyPr>
          <a:lstStyle/>
          <a:p>
            <a:pPr algn="ctr"/>
            <a:r>
              <a:rPr lang="en-GB" sz="2500" b="1" kern="100" dirty="0">
                <a:effectLst/>
                <a:latin typeface="Times New Roman" panose="02020603050405020304" pitchFamily="18" charset="0"/>
                <a:ea typeface="Calibri" panose="020F0502020204030204" pitchFamily="34" charset="0"/>
                <a:cs typeface="Times New Roman" panose="02020603050405020304" pitchFamily="18" charset="0"/>
              </a:rPr>
              <a:t>Introduction</a:t>
            </a:r>
            <a:endParaRPr lang="en-US" sz="25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06879" y="973085"/>
            <a:ext cx="11378242" cy="4197559"/>
          </a:xfrm>
          <a:prstGeom prst="rect">
            <a:avLst/>
          </a:prstGeom>
          <a:noFill/>
        </p:spPr>
        <p:txBody>
          <a:bodyPr wrap="square" rtlCol="0">
            <a:spAutoFit/>
          </a:bodyPr>
          <a:lstStyle/>
          <a:p>
            <a:pPr algn="just">
              <a:lnSpc>
                <a:spcPct val="150000"/>
              </a:lnSpc>
            </a:pPr>
            <a:r>
              <a:rPr lang="en-US" b="0" i="0" dirty="0">
                <a:effectLst/>
                <a:latin typeface="Times New Roman" panose="02020603050405020304" pitchFamily="18" charset="0"/>
                <a:cs typeface="Times New Roman" panose="02020603050405020304" pitchFamily="18" charset="0"/>
              </a:rPr>
              <a:t>The rise of FinTech has revolutionized the financial sector, improving the speed and convenience of monetary transactions. The pandemic has accelerated this trend, with more people using digital payments and online banking. FinTech businesses have disrupted traditional financial institutions by offering various services such as mobile payment processing, crowdsourcing, financing, insurance, and asset management. Despite its growth, FinTech faces limitations in reaching underprivileged communities in developing nations without access to mobile phones or the internet. However, the introduction of new innovations also brings regulatory challenges and trade-offs, as governments must balance regulation and innovation to protect consumers and maintain the stability of the financial system. The expansion of the FinTech industry presents challenges in balancing innovation, consumer protection, financial stability, and inclusion through policy. As traditional financial institutions adopt FinTech, the competitive landscape of the financial services sector is changing, creating both new costs and benefits.</a:t>
            </a:r>
            <a:endParaRPr lang="en-US" sz="1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377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082A95-5F5D-44C4-37C1-3A00E7CD4C04}"/>
              </a:ext>
            </a:extLst>
          </p:cNvPr>
          <p:cNvSpPr txBox="1"/>
          <p:nvPr/>
        </p:nvSpPr>
        <p:spPr>
          <a:xfrm>
            <a:off x="191219" y="95693"/>
            <a:ext cx="11808124" cy="400110"/>
          </a:xfrm>
          <a:prstGeom prst="rect">
            <a:avLst/>
          </a:prstGeom>
          <a:noFill/>
        </p:spPr>
        <p:txBody>
          <a:bodyPr wrap="square">
            <a:spAutoFit/>
          </a:bodyPr>
          <a:lstStyle/>
          <a:p>
            <a:pPr algn="ctr"/>
            <a:r>
              <a:rPr lang="en-US" sz="2000" b="1" dirty="0">
                <a:solidFill>
                  <a:srgbClr val="FFFF00"/>
                </a:solidFill>
                <a:latin typeface="Times New Roman" panose="02020603050405020304" pitchFamily="18" charset="0"/>
                <a:cs typeface="Times New Roman" panose="02020603050405020304" pitchFamily="18" charset="0"/>
              </a:rPr>
              <a:t>Modern Age of Financial Technology (FinTech)</a:t>
            </a:r>
            <a:endParaRPr lang="en-IN" sz="2000" dirty="0">
              <a:solidFill>
                <a:srgbClr val="FFFF00"/>
              </a:solidFill>
            </a:endParaRPr>
          </a:p>
        </p:txBody>
      </p:sp>
      <p:sp>
        <p:nvSpPr>
          <p:cNvPr id="5" name="TextBox 4">
            <a:extLst>
              <a:ext uri="{FF2B5EF4-FFF2-40B4-BE49-F238E27FC236}">
                <a16:creationId xmlns:a16="http://schemas.microsoft.com/office/drawing/2014/main" id="{D0F8F611-CA75-9408-83C7-DAF385FF6725}"/>
              </a:ext>
            </a:extLst>
          </p:cNvPr>
          <p:cNvSpPr txBox="1"/>
          <p:nvPr/>
        </p:nvSpPr>
        <p:spPr>
          <a:xfrm>
            <a:off x="191219" y="1128979"/>
            <a:ext cx="11928894" cy="5603906"/>
          </a:xfrm>
          <a:prstGeom prst="rect">
            <a:avLst/>
          </a:prstGeom>
          <a:noFill/>
        </p:spPr>
        <p:txBody>
          <a:bodyPr wrap="square">
            <a:spAutoFit/>
          </a:bodyPr>
          <a:lstStyle/>
          <a:p>
            <a:pPr marL="285750" indent="-285750" algn="just">
              <a:lnSpc>
                <a:spcPct val="150000"/>
              </a:lnSpc>
              <a:spcAft>
                <a:spcPts val="800"/>
              </a:spcAft>
              <a:buFont typeface="Times New Roman" panose="02020603050405020304" pitchFamily="18" charset="0"/>
              <a:buChar char="⸎"/>
            </a:pPr>
            <a:r>
              <a:rPr lang="en-US" sz="1400" b="1" i="0" dirty="0" err="1">
                <a:solidFill>
                  <a:srgbClr val="FFC000"/>
                </a:solidFill>
                <a:effectLst/>
                <a:latin typeface="Times New Roman" panose="02020603050405020304" pitchFamily="18" charset="0"/>
                <a:cs typeface="Times New Roman" panose="02020603050405020304" pitchFamily="18" charset="0"/>
              </a:rPr>
              <a:t>PayTech</a:t>
            </a:r>
            <a:r>
              <a:rPr lang="en-US" sz="1400" b="1" i="0" dirty="0">
                <a:solidFill>
                  <a:srgbClr val="FFC000"/>
                </a:solidFill>
                <a:effectLst/>
                <a:latin typeface="Times New Roman" panose="02020603050405020304" pitchFamily="18" charset="0"/>
                <a:cs typeface="Times New Roman" panose="02020603050405020304" pitchFamily="18" charset="0"/>
              </a:rPr>
              <a:t>: </a:t>
            </a:r>
            <a:r>
              <a:rPr lang="en-US" sz="1400" b="0" i="0" dirty="0">
                <a:effectLst/>
                <a:latin typeface="Times New Roman" panose="02020603050405020304" pitchFamily="18" charset="0"/>
                <a:cs typeface="Times New Roman" panose="02020603050405020304" pitchFamily="18" charset="0"/>
              </a:rPr>
              <a:t>The payments and transfers component is a critical part of the FinTech infrastructure as it is the gateway to all financial transactions. </a:t>
            </a:r>
          </a:p>
          <a:p>
            <a:pPr marL="285750" indent="-285750" algn="just">
              <a:lnSpc>
                <a:spcPct val="150000"/>
              </a:lnSpc>
              <a:spcAft>
                <a:spcPts val="800"/>
              </a:spcAft>
              <a:buFont typeface="Times New Roman" panose="02020603050405020304" pitchFamily="18" charset="0"/>
              <a:buChar char="⸎"/>
            </a:pPr>
            <a:r>
              <a:rPr lang="en-US" sz="1400" b="1" i="0" dirty="0" err="1">
                <a:solidFill>
                  <a:srgbClr val="FFC000"/>
                </a:solidFill>
                <a:effectLst/>
                <a:latin typeface="Times New Roman" panose="02020603050405020304" pitchFamily="18" charset="0"/>
                <a:cs typeface="Times New Roman" panose="02020603050405020304" pitchFamily="18" charset="0"/>
              </a:rPr>
              <a:t>R</a:t>
            </a:r>
            <a:r>
              <a:rPr lang="en-US" sz="1400" b="1" dirty="0" err="1">
                <a:solidFill>
                  <a:srgbClr val="FFC000"/>
                </a:solidFill>
                <a:latin typeface="Times New Roman" panose="02020603050405020304" pitchFamily="18" charset="0"/>
                <a:cs typeface="Times New Roman" panose="02020603050405020304" pitchFamily="18" charset="0"/>
              </a:rPr>
              <a:t>egTech</a:t>
            </a:r>
            <a:r>
              <a:rPr lang="en-US" sz="1400" b="1" dirty="0">
                <a:solidFill>
                  <a:srgbClr val="FFC000"/>
                </a:solidFill>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RegTech</a:t>
            </a:r>
            <a:r>
              <a:rPr lang="en-US" sz="1400" dirty="0">
                <a:latin typeface="Times New Roman" panose="02020603050405020304" pitchFamily="18" charset="0"/>
                <a:cs typeface="Times New Roman" panose="02020603050405020304" pitchFamily="18" charset="0"/>
              </a:rPr>
              <a:t> i</a:t>
            </a:r>
            <a:r>
              <a:rPr lang="en-US" sz="1400" b="0" i="0" dirty="0">
                <a:effectLst/>
                <a:latin typeface="Times New Roman" panose="02020603050405020304" pitchFamily="18" charset="0"/>
                <a:cs typeface="Times New Roman" panose="02020603050405020304" pitchFamily="18" charset="0"/>
              </a:rPr>
              <a:t>s set to shape the future of the European FinTech market.</a:t>
            </a:r>
          </a:p>
          <a:p>
            <a:pPr marL="285750" indent="-285750" algn="just">
              <a:lnSpc>
                <a:spcPct val="150000"/>
              </a:lnSpc>
              <a:spcAft>
                <a:spcPts val="800"/>
              </a:spcAft>
              <a:buFont typeface="Times New Roman" panose="02020603050405020304" pitchFamily="18" charset="0"/>
              <a:buChar char="⸎"/>
            </a:pPr>
            <a:r>
              <a:rPr lang="en-US" sz="1400" b="1" i="0" dirty="0">
                <a:solidFill>
                  <a:srgbClr val="FFC000"/>
                </a:solidFill>
                <a:effectLst/>
                <a:latin typeface="Times New Roman" panose="02020603050405020304" pitchFamily="18" charset="0"/>
                <a:cs typeface="Times New Roman" panose="02020603050405020304" pitchFamily="18" charset="0"/>
              </a:rPr>
              <a:t>Open Finance (</a:t>
            </a:r>
            <a:r>
              <a:rPr lang="en-US" sz="1400" i="0" dirty="0">
                <a:solidFill>
                  <a:srgbClr val="FFC000"/>
                </a:solidFill>
                <a:effectLst/>
                <a:latin typeface="Times New Roman" panose="02020603050405020304" pitchFamily="18" charset="0"/>
                <a:cs typeface="Times New Roman" panose="02020603050405020304" pitchFamily="18" charset="0"/>
              </a:rPr>
              <a:t>The Future of </a:t>
            </a:r>
            <a:r>
              <a:rPr lang="en-US" sz="1400" dirty="0">
                <a:solidFill>
                  <a:srgbClr val="FFC000"/>
                </a:solidFill>
                <a:latin typeface="Times New Roman" panose="02020603050405020304" pitchFamily="18" charset="0"/>
                <a:cs typeface="Times New Roman" panose="02020603050405020304" pitchFamily="18" charset="0"/>
              </a:rPr>
              <a:t>D</a:t>
            </a:r>
            <a:r>
              <a:rPr lang="en-US" sz="1400" i="0" dirty="0">
                <a:solidFill>
                  <a:srgbClr val="FFC000"/>
                </a:solidFill>
                <a:effectLst/>
                <a:latin typeface="Times New Roman" panose="02020603050405020304" pitchFamily="18" charset="0"/>
                <a:cs typeface="Times New Roman" panose="02020603050405020304" pitchFamily="18" charset="0"/>
              </a:rPr>
              <a:t>ata Sharing)</a:t>
            </a:r>
            <a:r>
              <a:rPr lang="en-US" sz="1400" b="1" i="0" dirty="0">
                <a:solidFill>
                  <a:srgbClr val="FFC000"/>
                </a:solidFill>
                <a:effectLst/>
                <a:latin typeface="Times New Roman" panose="02020603050405020304" pitchFamily="18" charset="0"/>
                <a:cs typeface="Times New Roman" panose="02020603050405020304" pitchFamily="18" charset="0"/>
              </a:rPr>
              <a:t>:</a:t>
            </a:r>
            <a:r>
              <a:rPr lang="en-US" sz="1400" b="1" i="0" dirty="0">
                <a:effectLst/>
                <a:latin typeface="Times New Roman" panose="02020603050405020304" pitchFamily="18" charset="0"/>
                <a:cs typeface="Times New Roman" panose="02020603050405020304" pitchFamily="18" charset="0"/>
              </a:rPr>
              <a:t> </a:t>
            </a:r>
            <a:r>
              <a:rPr lang="en-US" sz="1400" b="0" i="0" dirty="0">
                <a:effectLst/>
                <a:latin typeface="Times New Roman" panose="02020603050405020304" pitchFamily="18" charset="0"/>
                <a:cs typeface="Times New Roman" panose="02020603050405020304" pitchFamily="18" charset="0"/>
              </a:rPr>
              <a:t>FinTech heavily relies on data, and there is a growing demand for data sharing between financial service providers and FinTech companies.</a:t>
            </a:r>
          </a:p>
          <a:p>
            <a:pPr marL="285750" indent="-285750" algn="just">
              <a:lnSpc>
                <a:spcPct val="150000"/>
              </a:lnSpc>
              <a:spcAft>
                <a:spcPts val="800"/>
              </a:spcAft>
              <a:buFont typeface="Times New Roman" panose="02020603050405020304" pitchFamily="18" charset="0"/>
              <a:buChar char="⸎"/>
            </a:pPr>
            <a:r>
              <a:rPr lang="en-IN" sz="1400" b="1" dirty="0">
                <a:solidFill>
                  <a:srgbClr val="FFC000"/>
                </a:solidFill>
                <a:latin typeface="Times New Roman" panose="02020603050405020304" pitchFamily="18" charset="0"/>
                <a:cs typeface="Times New Roman" panose="02020603050405020304" pitchFamily="18" charset="0"/>
              </a:rPr>
              <a:t>O</a:t>
            </a:r>
            <a:r>
              <a:rPr lang="en-IN" sz="1400" b="1" i="0" dirty="0">
                <a:solidFill>
                  <a:srgbClr val="FFC000"/>
                </a:solidFill>
                <a:effectLst/>
                <a:latin typeface="Times New Roman" panose="02020603050405020304" pitchFamily="18" charset="0"/>
                <a:cs typeface="Times New Roman" panose="02020603050405020304" pitchFamily="18" charset="0"/>
              </a:rPr>
              <a:t>pen Banking</a:t>
            </a:r>
            <a:r>
              <a:rPr lang="en-US" sz="1400" b="1" dirty="0">
                <a:solidFill>
                  <a:srgbClr val="FFC000"/>
                </a:solidFill>
                <a:latin typeface="Times New Roman" panose="02020603050405020304" pitchFamily="18" charset="0"/>
                <a:cs typeface="Times New Roman" panose="02020603050405020304" pitchFamily="18" charset="0"/>
              </a:rPr>
              <a:t>: </a:t>
            </a:r>
            <a:r>
              <a:rPr lang="en-US" sz="1400" b="0" i="0" dirty="0">
                <a:effectLst/>
                <a:latin typeface="Times New Roman" panose="02020603050405020304" pitchFamily="18" charset="0"/>
                <a:cs typeface="Times New Roman" panose="02020603050405020304" pitchFamily="18" charset="0"/>
              </a:rPr>
              <a:t>The emergence of open banking permits third-party providers to access financial information and provide novel services to customers.</a:t>
            </a:r>
            <a:endParaRPr lang="en-US" sz="1400" dirty="0">
              <a:latin typeface="Times New Roman" panose="02020603050405020304" pitchFamily="18" charset="0"/>
              <a:cs typeface="Times New Roman" panose="02020603050405020304" pitchFamily="18" charset="0"/>
            </a:endParaRPr>
          </a:p>
          <a:p>
            <a:pPr marL="285750" indent="-285750" algn="just">
              <a:lnSpc>
                <a:spcPct val="150000"/>
              </a:lnSpc>
              <a:spcAft>
                <a:spcPts val="800"/>
              </a:spcAft>
              <a:buFont typeface="Times New Roman" panose="02020603050405020304" pitchFamily="18" charset="0"/>
              <a:buChar char="⸎"/>
            </a:pPr>
            <a:r>
              <a:rPr lang="en-US" sz="1400" b="1"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Artificial Intelligence: </a:t>
            </a:r>
            <a:r>
              <a:rPr lang="en-US" sz="1400" kern="100" dirty="0">
                <a:effectLst/>
                <a:latin typeface="Times New Roman" panose="02020603050405020304" pitchFamily="18" charset="0"/>
                <a:ea typeface="Calibri" panose="020F0502020204030204" pitchFamily="34" charset="0"/>
                <a:cs typeface="Times New Roman" panose="02020603050405020304" pitchFamily="18" charset="0"/>
              </a:rPr>
              <a:t>Leverages computers and machines to mimic the problem-solving and decision-making capabilities of the human mind.</a:t>
            </a:r>
          </a:p>
          <a:p>
            <a:pPr marL="285750" indent="-285750" algn="just">
              <a:lnSpc>
                <a:spcPct val="150000"/>
              </a:lnSpc>
              <a:spcAft>
                <a:spcPts val="800"/>
              </a:spcAft>
              <a:buFont typeface="Times New Roman" panose="02020603050405020304" pitchFamily="18" charset="0"/>
              <a:buChar char="⸎"/>
            </a:pPr>
            <a:r>
              <a:rPr lang="en-US" sz="1400" b="1" i="0" dirty="0">
                <a:solidFill>
                  <a:srgbClr val="FFC000"/>
                </a:solidFill>
                <a:effectLst/>
                <a:latin typeface="Times New Roman" panose="02020603050405020304" pitchFamily="18" charset="0"/>
                <a:cs typeface="Times New Roman" panose="02020603050405020304" pitchFamily="18" charset="0"/>
              </a:rPr>
              <a:t>AI-powered Chatbots: </a:t>
            </a:r>
            <a:r>
              <a:rPr lang="en-US" sz="1400" b="0" i="0" dirty="0">
                <a:effectLst/>
                <a:latin typeface="Times New Roman" panose="02020603050405020304" pitchFamily="18" charset="0"/>
                <a:cs typeface="Times New Roman" panose="02020603050405020304" pitchFamily="18" charset="0"/>
              </a:rPr>
              <a:t>Assist customers with their queries and requests.</a:t>
            </a:r>
          </a:p>
          <a:p>
            <a:pPr marL="285750" indent="-285750" algn="just">
              <a:lnSpc>
                <a:spcPct val="150000"/>
              </a:lnSpc>
              <a:spcAft>
                <a:spcPts val="800"/>
              </a:spcAft>
              <a:buFont typeface="Times New Roman" panose="02020603050405020304" pitchFamily="18" charset="0"/>
              <a:buChar char="⸎"/>
            </a:pPr>
            <a:r>
              <a:rPr lang="en-IN" sz="1400" b="1" dirty="0">
                <a:solidFill>
                  <a:srgbClr val="FFC000"/>
                </a:solidFill>
                <a:latin typeface="Times New Roman" panose="02020603050405020304" pitchFamily="18" charset="0"/>
                <a:cs typeface="Times New Roman" panose="02020603050405020304" pitchFamily="18" charset="0"/>
              </a:rPr>
              <a:t>M</a:t>
            </a:r>
            <a:r>
              <a:rPr lang="en-IN" sz="1400" b="1" i="0" dirty="0">
                <a:solidFill>
                  <a:srgbClr val="FFC000"/>
                </a:solidFill>
                <a:effectLst/>
                <a:latin typeface="Times New Roman" panose="02020603050405020304" pitchFamily="18" charset="0"/>
                <a:cs typeface="Times New Roman" panose="02020603050405020304" pitchFamily="18" charset="0"/>
              </a:rPr>
              <a:t>achine </a:t>
            </a:r>
            <a:r>
              <a:rPr lang="en-IN" sz="1400" b="1" dirty="0">
                <a:solidFill>
                  <a:srgbClr val="FFC000"/>
                </a:solidFill>
                <a:latin typeface="Times New Roman" panose="02020603050405020304" pitchFamily="18" charset="0"/>
                <a:cs typeface="Times New Roman" panose="02020603050405020304" pitchFamily="18" charset="0"/>
              </a:rPr>
              <a:t>L</a:t>
            </a:r>
            <a:r>
              <a:rPr lang="en-IN" sz="1400" b="1" i="0" dirty="0">
                <a:solidFill>
                  <a:srgbClr val="FFC000"/>
                </a:solidFill>
                <a:effectLst/>
                <a:latin typeface="Times New Roman" panose="02020603050405020304" pitchFamily="18" charset="0"/>
                <a:cs typeface="Times New Roman" panose="02020603050405020304" pitchFamily="18" charset="0"/>
              </a:rPr>
              <a:t>earning: </a:t>
            </a:r>
            <a:r>
              <a:rPr lang="en-US" sz="1400" dirty="0">
                <a:latin typeface="Times New Roman" panose="02020603050405020304" pitchFamily="18" charset="0"/>
                <a:cs typeface="Times New Roman" panose="02020603050405020304" pitchFamily="18" charset="0"/>
              </a:rPr>
              <a:t>A</a:t>
            </a:r>
            <a:r>
              <a:rPr lang="en-US" sz="1400" b="0" i="0" dirty="0">
                <a:effectLst/>
                <a:latin typeface="Times New Roman" panose="02020603050405020304" pitchFamily="18" charset="0"/>
                <a:cs typeface="Times New Roman" panose="02020603050405020304" pitchFamily="18" charset="0"/>
              </a:rPr>
              <a:t>lgorithms analyze a large amount of data to identify and classify patterns and perceptions that can inform business decisions.</a:t>
            </a:r>
          </a:p>
          <a:p>
            <a:pPr marL="285750" indent="-285750" algn="just">
              <a:lnSpc>
                <a:spcPct val="150000"/>
              </a:lnSpc>
              <a:spcAft>
                <a:spcPts val="800"/>
              </a:spcAft>
              <a:buFont typeface="Times New Roman" panose="02020603050405020304" pitchFamily="18" charset="0"/>
              <a:buChar char="⸎"/>
            </a:pPr>
            <a:r>
              <a:rPr lang="en-US" sz="1400" b="1" i="0" dirty="0">
                <a:solidFill>
                  <a:srgbClr val="FFC000"/>
                </a:solidFill>
                <a:effectLst/>
                <a:latin typeface="Times New Roman" panose="02020603050405020304" pitchFamily="18" charset="0"/>
                <a:cs typeface="Times New Roman" panose="02020603050405020304" pitchFamily="18" charset="0"/>
              </a:rPr>
              <a:t>Blockchain:</a:t>
            </a:r>
            <a:r>
              <a:rPr lang="en-US" sz="1400" b="1" dirty="0">
                <a:solidFill>
                  <a:srgbClr val="FFC000"/>
                </a:solidFill>
                <a:latin typeface="Times New Roman" panose="02020603050405020304" pitchFamily="18" charset="0"/>
                <a:cs typeface="Times New Roman" panose="02020603050405020304" pitchFamily="18" charset="0"/>
              </a:rPr>
              <a:t> </a:t>
            </a:r>
            <a:r>
              <a:rPr lang="en-US" sz="1400" i="0" dirty="0">
                <a:effectLst/>
                <a:latin typeface="Times New Roman" panose="02020603050405020304" pitchFamily="18" charset="0"/>
                <a:cs typeface="Times New Roman" panose="02020603050405020304" pitchFamily="18" charset="0"/>
              </a:rPr>
              <a:t>Core technology </a:t>
            </a:r>
            <a:r>
              <a:rPr lang="en-US" sz="1400" dirty="0">
                <a:latin typeface="Times New Roman" panose="02020603050405020304" pitchFamily="18" charset="0"/>
                <a:cs typeface="Times New Roman" panose="02020603050405020304" pitchFamily="18" charset="0"/>
              </a:rPr>
              <a:t>of</a:t>
            </a:r>
            <a:r>
              <a:rPr lang="en-US" sz="1400" i="0" dirty="0">
                <a:effectLst/>
                <a:latin typeface="Times New Roman" panose="02020603050405020304" pitchFamily="18" charset="0"/>
                <a:cs typeface="Times New Roman" panose="02020603050405020304" pitchFamily="18" charset="0"/>
              </a:rPr>
              <a:t> FinTech. </a:t>
            </a:r>
            <a:r>
              <a:rPr lang="en-US" sz="1400" b="0" i="0" dirty="0">
                <a:effectLst/>
                <a:latin typeface="Times New Roman" panose="02020603050405020304" pitchFamily="18" charset="0"/>
                <a:cs typeface="Times New Roman" panose="02020603050405020304" pitchFamily="18" charset="0"/>
              </a:rPr>
              <a:t>allows a person to safely send money to another person without going through a bank or financial services provider. Many in the financial services industry refer to blockchain technology as distributed ledger technology. </a:t>
            </a:r>
          </a:p>
          <a:p>
            <a:pPr marL="285750" indent="-285750" algn="just">
              <a:lnSpc>
                <a:spcPct val="150000"/>
              </a:lnSpc>
              <a:spcAft>
                <a:spcPts val="800"/>
              </a:spcAft>
              <a:buFont typeface="Times New Roman" panose="02020603050405020304" pitchFamily="18" charset="0"/>
              <a:buChar char="⸎"/>
            </a:pPr>
            <a:r>
              <a:rPr lang="en-US" sz="1400" b="1" i="0" dirty="0">
                <a:solidFill>
                  <a:srgbClr val="FFC000"/>
                </a:solidFill>
                <a:effectLst/>
                <a:latin typeface="Times New Roman" panose="02020603050405020304" pitchFamily="18" charset="0"/>
                <a:cs typeface="Times New Roman" panose="02020603050405020304" pitchFamily="18" charset="0"/>
              </a:rPr>
              <a:t>Big </a:t>
            </a:r>
            <a:r>
              <a:rPr lang="en-US" sz="1400" b="1" dirty="0">
                <a:solidFill>
                  <a:srgbClr val="FFC000"/>
                </a:solidFill>
                <a:latin typeface="Times New Roman" panose="02020603050405020304" pitchFamily="18" charset="0"/>
                <a:cs typeface="Times New Roman" panose="02020603050405020304" pitchFamily="18" charset="0"/>
              </a:rPr>
              <a:t>D</a:t>
            </a:r>
            <a:r>
              <a:rPr lang="en-US" sz="1400" b="1" i="0" dirty="0">
                <a:solidFill>
                  <a:srgbClr val="FFC000"/>
                </a:solidFill>
                <a:effectLst/>
                <a:latin typeface="Times New Roman" panose="02020603050405020304" pitchFamily="18" charset="0"/>
                <a:cs typeface="Times New Roman" panose="02020603050405020304" pitchFamily="18" charset="0"/>
              </a:rPr>
              <a:t>ata: </a:t>
            </a:r>
            <a:r>
              <a:rPr lang="en-US" sz="1400" b="0" i="0" dirty="0">
                <a:effectLst/>
                <a:latin typeface="Times New Roman" panose="02020603050405020304" pitchFamily="18" charset="0"/>
                <a:cs typeface="Times New Roman" panose="02020603050405020304" pitchFamily="18" charset="0"/>
              </a:rPr>
              <a:t>Leveraging big data and analytics to offer customers more personalized and targeted facilities and services.</a:t>
            </a:r>
          </a:p>
          <a:p>
            <a:pPr marL="285750" indent="-285750" algn="just">
              <a:lnSpc>
                <a:spcPct val="150000"/>
              </a:lnSpc>
              <a:spcAft>
                <a:spcPts val="800"/>
              </a:spcAft>
              <a:buFont typeface="Times New Roman" panose="02020603050405020304" pitchFamily="18" charset="0"/>
              <a:buChar char="⸎"/>
            </a:pPr>
            <a:r>
              <a:rPr lang="en-IN" sz="1400" b="1" i="0" dirty="0">
                <a:solidFill>
                  <a:srgbClr val="FFC000"/>
                </a:solidFill>
                <a:effectLst/>
                <a:latin typeface="Times New Roman" panose="02020603050405020304" pitchFamily="18" charset="0"/>
                <a:cs typeface="Times New Roman" panose="02020603050405020304" pitchFamily="18" charset="0"/>
              </a:rPr>
              <a:t>Peer-to-peer:</a:t>
            </a:r>
            <a:r>
              <a:rPr lang="en-US" sz="1400" b="0" i="0" dirty="0">
                <a:effectLst/>
                <a:latin typeface="Times New Roman" panose="02020603050405020304" pitchFamily="18" charset="0"/>
                <a:cs typeface="Times New Roman" panose="02020603050405020304" pitchFamily="18" charset="0"/>
              </a:rPr>
              <a:t> L</a:t>
            </a:r>
            <a:r>
              <a:rPr lang="en-US" sz="1400" i="0" dirty="0">
                <a:effectLst/>
                <a:latin typeface="Times New Roman" panose="02020603050405020304" pitchFamily="18" charset="0"/>
                <a:cs typeface="Times New Roman" panose="02020603050405020304" pitchFamily="18" charset="0"/>
              </a:rPr>
              <a:t>ending uses online platforms to directly connect people who want to borrow money with people who want to lend money. allowing individuals to raise money for a specific project.</a:t>
            </a:r>
          </a:p>
          <a:p>
            <a:pPr marL="285750" indent="-285750" algn="just">
              <a:lnSpc>
                <a:spcPct val="150000"/>
              </a:lnSpc>
              <a:spcAft>
                <a:spcPts val="800"/>
              </a:spcAft>
              <a:buFont typeface="Times New Roman" panose="02020603050405020304" pitchFamily="18" charset="0"/>
              <a:buChar char="⸎"/>
            </a:pPr>
            <a:r>
              <a:rPr lang="en-US" sz="1400" b="1" dirty="0">
                <a:solidFill>
                  <a:srgbClr val="FFC000"/>
                </a:solidFill>
                <a:latin typeface="Times New Roman" panose="02020603050405020304" pitchFamily="18" charset="0"/>
                <a:cs typeface="Times New Roman" panose="02020603050405020304" pitchFamily="18" charset="0"/>
              </a:rPr>
              <a:t>D</a:t>
            </a:r>
            <a:r>
              <a:rPr lang="en-US" sz="1400" b="1" i="0" dirty="0">
                <a:solidFill>
                  <a:srgbClr val="FFC000"/>
                </a:solidFill>
                <a:effectLst/>
                <a:latin typeface="Times New Roman" panose="02020603050405020304" pitchFamily="18" charset="0"/>
                <a:cs typeface="Times New Roman" panose="02020603050405020304" pitchFamily="18" charset="0"/>
              </a:rPr>
              <a:t>igital-only or </a:t>
            </a:r>
            <a:r>
              <a:rPr lang="en-US" sz="1400" b="1" i="0" dirty="0" err="1">
                <a:solidFill>
                  <a:srgbClr val="FFC000"/>
                </a:solidFill>
                <a:effectLst/>
                <a:latin typeface="Times New Roman" panose="02020603050405020304" pitchFamily="18" charset="0"/>
                <a:cs typeface="Times New Roman" panose="02020603050405020304" pitchFamily="18" charset="0"/>
              </a:rPr>
              <a:t>Neobanks</a:t>
            </a:r>
            <a:r>
              <a:rPr lang="en-US" sz="1400" b="1" dirty="0">
                <a:solidFill>
                  <a:srgbClr val="FFC000"/>
                </a:solidFill>
                <a:latin typeface="Times New Roman" panose="02020603050405020304" pitchFamily="18" charset="0"/>
                <a:cs typeface="Times New Roman" panose="02020603050405020304" pitchFamily="18" charset="0"/>
              </a:rPr>
              <a:t>: </a:t>
            </a:r>
            <a:r>
              <a:rPr lang="en-US" sz="1400" b="0" i="0" dirty="0">
                <a:effectLst/>
                <a:latin typeface="Times New Roman" panose="02020603050405020304" pitchFamily="18" charset="0"/>
                <a:cs typeface="Times New Roman" panose="02020603050405020304" pitchFamily="18" charset="0"/>
              </a:rPr>
              <a:t>These offer customers a range of services such as current accounts, payments, and lending, all through a mobile app or website.</a:t>
            </a:r>
            <a:endParaRPr lang="en-IN" sz="14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44E08795-BC29-6C43-0238-B21D64391C17}"/>
              </a:ext>
            </a:extLst>
          </p:cNvPr>
          <p:cNvSpPr txBox="1"/>
          <p:nvPr/>
        </p:nvSpPr>
        <p:spPr>
          <a:xfrm>
            <a:off x="265981" y="495803"/>
            <a:ext cx="11452286" cy="646331"/>
          </a:xfrm>
          <a:prstGeom prst="rect">
            <a:avLst/>
          </a:prstGeom>
          <a:noFill/>
        </p:spPr>
        <p:txBody>
          <a:bodyPr wrap="square">
            <a:spAutoFit/>
          </a:bodyPr>
          <a:lstStyle/>
          <a:p>
            <a:pPr algn="ctr"/>
            <a:r>
              <a:rPr lang="en-US" b="0" i="0" dirty="0">
                <a:solidFill>
                  <a:srgbClr val="FFC000"/>
                </a:solidFill>
                <a:effectLst/>
                <a:latin typeface="Times New Roman" panose="02020603050405020304" pitchFamily="18" charset="0"/>
                <a:cs typeface="Times New Roman" panose="02020603050405020304" pitchFamily="18" charset="0"/>
              </a:rPr>
              <a:t>Availability of mobile devices and the internet, FinTech companies have been able to offer consumers access to financial services at any time and from anywhere.</a:t>
            </a:r>
            <a:endParaRPr lang="en-IN"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1875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E2FCA2-959B-9638-1AED-BEA5E8CA4F1C}"/>
              </a:ext>
            </a:extLst>
          </p:cNvPr>
          <p:cNvSpPr txBox="1"/>
          <p:nvPr/>
        </p:nvSpPr>
        <p:spPr>
          <a:xfrm>
            <a:off x="228600" y="98217"/>
            <a:ext cx="11963400" cy="369332"/>
          </a:xfrm>
          <a:prstGeom prst="rect">
            <a:avLst/>
          </a:prstGeom>
          <a:noFill/>
        </p:spPr>
        <p:txBody>
          <a:bodyPr wrap="square">
            <a:spAutoFit/>
          </a:bodyPr>
          <a:lstStyle/>
          <a:p>
            <a:pPr algn="ctr"/>
            <a:r>
              <a:rPr lang="en-GB" sz="1800" b="1" kern="100" dirty="0">
                <a:effectLst/>
                <a:latin typeface="Times New Roman" panose="02020603050405020304" pitchFamily="18" charset="0"/>
                <a:ea typeface="Calibri" panose="020F0502020204030204" pitchFamily="34" charset="0"/>
                <a:cs typeface="Times New Roman" panose="02020603050405020304" pitchFamily="18" charset="0"/>
              </a:rPr>
              <a:t>International Financial Technology Market (</a:t>
            </a:r>
            <a:r>
              <a:rPr lang="en-GB" sz="1800" b="1" kern="100" dirty="0" err="1">
                <a:effectLst/>
                <a:latin typeface="Times New Roman" panose="02020603050405020304" pitchFamily="18" charset="0"/>
                <a:ea typeface="Calibri" panose="020F0502020204030204" pitchFamily="34" charset="0"/>
                <a:cs typeface="Times New Roman" panose="02020603050405020304" pitchFamily="18" charset="0"/>
              </a:rPr>
              <a:t>IFinTech</a:t>
            </a:r>
            <a:r>
              <a:rPr lang="en-GB" sz="1800" b="1" kern="100" dirty="0">
                <a:effectLst/>
                <a:latin typeface="Times New Roman" panose="02020603050405020304" pitchFamily="18" charset="0"/>
                <a:ea typeface="Calibri" panose="020F0502020204030204" pitchFamily="34" charset="0"/>
                <a:cs typeface="Times New Roman" panose="02020603050405020304" pitchFamily="18" charset="0"/>
              </a:rPr>
              <a:t>) and Core Infrastructures</a:t>
            </a:r>
            <a:endParaRPr lang="en-IN"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E047ABC-C903-37D0-4BE4-948F8E9360AB}"/>
              </a:ext>
            </a:extLst>
          </p:cNvPr>
          <p:cNvSpPr txBox="1"/>
          <p:nvPr/>
        </p:nvSpPr>
        <p:spPr>
          <a:xfrm>
            <a:off x="114300" y="657331"/>
            <a:ext cx="11963400" cy="5407571"/>
          </a:xfrm>
          <a:prstGeom prst="rect">
            <a:avLst/>
          </a:prstGeom>
          <a:noFill/>
        </p:spPr>
        <p:txBody>
          <a:bodyPr wrap="square">
            <a:spAutoFit/>
          </a:bodyPr>
          <a:lstStyle/>
          <a:p>
            <a:pPr marL="285750" indent="-285750" algn="just">
              <a:lnSpc>
                <a:spcPct val="150000"/>
              </a:lnSpc>
              <a:buFont typeface="Wingdings" panose="05000000000000000000" pitchFamily="2" charset="2"/>
              <a:buChar char="q"/>
            </a:pPr>
            <a:r>
              <a:rPr lang="en-US" sz="1450" b="0" i="0" dirty="0">
                <a:effectLst/>
                <a:latin typeface="Times New Roman" panose="02020603050405020304" pitchFamily="18" charset="0"/>
                <a:cs typeface="Times New Roman" panose="02020603050405020304" pitchFamily="18" charset="0"/>
              </a:rPr>
              <a:t>Traditional financial institutions often struggle with outdated systems and long wait times, which can frustrate customers. FinTech companies, on the other hand, have developed solutions that prioritize customer satisfaction and offer faster, more efficient services.</a:t>
            </a:r>
          </a:p>
          <a:p>
            <a:pPr marL="285750" indent="-285750" algn="just">
              <a:lnSpc>
                <a:spcPct val="150000"/>
              </a:lnSpc>
              <a:buFont typeface="Wingdings" panose="05000000000000000000" pitchFamily="2" charset="2"/>
              <a:buChar char="q"/>
            </a:pPr>
            <a:r>
              <a:rPr lang="en-US" sz="1450" b="0" i="0" dirty="0">
                <a:effectLst/>
                <a:latin typeface="Times New Roman" panose="02020603050405020304" pitchFamily="18" charset="0"/>
                <a:cs typeface="Times New Roman" panose="02020603050405020304" pitchFamily="18" charset="0"/>
              </a:rPr>
              <a:t>Data is the lifeblood of FinTech companies, enabling them to develop innovative products, and services and enhance customer experience.</a:t>
            </a:r>
          </a:p>
          <a:p>
            <a:pPr marL="285750" indent="-285750" algn="just">
              <a:lnSpc>
                <a:spcPct val="150000"/>
              </a:lnSpc>
              <a:buFont typeface="Wingdings" panose="05000000000000000000" pitchFamily="2" charset="2"/>
              <a:buChar char="q"/>
            </a:pPr>
            <a:r>
              <a:rPr lang="en-US" sz="1450" b="0" i="0" dirty="0">
                <a:effectLst/>
                <a:latin typeface="Times New Roman" panose="02020603050405020304" pitchFamily="18" charset="0"/>
                <a:cs typeface="Times New Roman" panose="02020603050405020304" pitchFamily="18" charset="0"/>
              </a:rPr>
              <a:t>The global FinTech market industry is projected to be worth $460 billion by 2025. It can be divided into several categories, with payments experiencing the most significant growth. FinTech has the potential to improve financial inclusion and add $250 billion to the GDP of emerging economies.</a:t>
            </a:r>
          </a:p>
          <a:p>
            <a:pPr marL="285750" indent="-285750" algn="just">
              <a:lnSpc>
                <a:spcPct val="150000"/>
              </a:lnSpc>
              <a:buFont typeface="Wingdings" panose="05000000000000000000" pitchFamily="2" charset="2"/>
              <a:buChar char="q"/>
            </a:pPr>
            <a:r>
              <a:rPr lang="en-US" sz="1450" i="0" dirty="0">
                <a:effectLst/>
                <a:latin typeface="Times New Roman" panose="02020603050405020304" pitchFamily="18" charset="0"/>
                <a:cs typeface="Times New Roman" panose="02020603050405020304" pitchFamily="18" charset="0"/>
              </a:rPr>
              <a:t>Key FinTech players in Europe include </a:t>
            </a:r>
            <a:r>
              <a:rPr lang="en-US" sz="1450" i="0" dirty="0" err="1">
                <a:effectLst/>
                <a:latin typeface="Times New Roman" panose="02020603050405020304" pitchFamily="18" charset="0"/>
                <a:cs typeface="Times New Roman" panose="02020603050405020304" pitchFamily="18" charset="0"/>
              </a:rPr>
              <a:t>Revolut</a:t>
            </a:r>
            <a:r>
              <a:rPr lang="en-US" sz="1450" i="0" dirty="0">
                <a:effectLst/>
                <a:latin typeface="Times New Roman" panose="02020603050405020304" pitchFamily="18" charset="0"/>
                <a:cs typeface="Times New Roman" panose="02020603050405020304" pitchFamily="18" charset="0"/>
              </a:rPr>
              <a:t>, TransferWise, Adyen, Klarna, and N26, which offer a range of digital banking services and disrupt traditional financial services.</a:t>
            </a:r>
            <a:r>
              <a:rPr lang="en-IN" sz="145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50" b="0" i="0" dirty="0">
                <a:effectLst/>
                <a:latin typeface="Times New Roman" panose="02020603050405020304" pitchFamily="18" charset="0"/>
                <a:cs typeface="Times New Roman" panose="02020603050405020304" pitchFamily="18" charset="0"/>
              </a:rPr>
              <a:t>Europe has a large number of innovative companies based in cities such as London, Berlin, and Stockholm. The European FinTech market is expected to grow rapidly, with the UK, Germany, and France dominating but other countries emerging as new FinTech hubs.</a:t>
            </a:r>
          </a:p>
          <a:p>
            <a:pPr marL="285750" indent="-285750" algn="just">
              <a:lnSpc>
                <a:spcPct val="150000"/>
              </a:lnSpc>
              <a:buFont typeface="Wingdings" panose="05000000000000000000" pitchFamily="2" charset="2"/>
              <a:buChar char="q"/>
            </a:pPr>
            <a:r>
              <a:rPr lang="en-US" sz="1450" i="0" dirty="0">
                <a:effectLst/>
                <a:latin typeface="Times New Roman" panose="02020603050405020304" pitchFamily="18" charset="0"/>
                <a:cs typeface="Times New Roman" panose="02020603050405020304" pitchFamily="18" charset="0"/>
              </a:rPr>
              <a:t>The core infrastructure of FinTech ecosystems comprises several components, including payments and transfers, lending, wealth management, insurance, and regulatory compliance.</a:t>
            </a:r>
          </a:p>
          <a:p>
            <a:pPr marL="285750" indent="-285750" algn="just">
              <a:lnSpc>
                <a:spcPct val="150000"/>
              </a:lnSpc>
              <a:buFont typeface="Wingdings" panose="05000000000000000000" pitchFamily="2" charset="2"/>
              <a:buChar char="q"/>
            </a:pPr>
            <a:r>
              <a:rPr lang="en-US" sz="1450" b="0" i="0" dirty="0">
                <a:effectLst/>
                <a:latin typeface="Times New Roman" panose="02020603050405020304" pitchFamily="18" charset="0"/>
                <a:cs typeface="Times New Roman" panose="02020603050405020304" pitchFamily="18" charset="0"/>
              </a:rPr>
              <a:t>The growth of FinTech in Europe has been remarkable, with start-ups raising millions of dollars in investments and receiving regulatory support for open banking. However, there are challenges, such as regulatory fragmentation. By 2025, retail banking revenues in Europe are predicted to be up to 60% from FinTech.</a:t>
            </a:r>
          </a:p>
          <a:p>
            <a:pPr marL="285750" indent="-285750" algn="just">
              <a:lnSpc>
                <a:spcPct val="150000"/>
              </a:lnSpc>
              <a:buFont typeface="Wingdings" panose="05000000000000000000" pitchFamily="2" charset="2"/>
              <a:buChar char="q"/>
            </a:pPr>
            <a:r>
              <a:rPr lang="en-IN" sz="1450" kern="100" dirty="0">
                <a:effectLst/>
                <a:latin typeface="Times New Roman" panose="02020603050405020304" pitchFamily="18" charset="0"/>
                <a:ea typeface="Calibri" panose="020F0502020204030204" pitchFamily="34" charset="0"/>
                <a:cs typeface="Times New Roman" panose="02020603050405020304" pitchFamily="18" charset="0"/>
              </a:rPr>
              <a:t>FinTech innovations have created opportunities for collaboration between established banks and innovative FinTech companies.</a:t>
            </a:r>
          </a:p>
          <a:p>
            <a:pPr marL="285750" indent="-285750" algn="just">
              <a:lnSpc>
                <a:spcPct val="150000"/>
              </a:lnSpc>
              <a:buFont typeface="Wingdings" panose="05000000000000000000" pitchFamily="2" charset="2"/>
              <a:buChar char="q"/>
            </a:pPr>
            <a:r>
              <a:rPr lang="en-IN" sz="1450" kern="100" dirty="0">
                <a:effectLst/>
                <a:latin typeface="Times New Roman" panose="02020603050405020304" pitchFamily="18" charset="0"/>
                <a:ea typeface="Calibri" panose="020F0502020204030204" pitchFamily="34" charset="0"/>
                <a:cs typeface="Times New Roman" panose="02020603050405020304" pitchFamily="18" charset="0"/>
              </a:rPr>
              <a:t>Financial </a:t>
            </a:r>
            <a:r>
              <a:rPr lang="en-GB" sz="1450" kern="100" dirty="0">
                <a:effectLst/>
                <a:latin typeface="Times New Roman" panose="02020603050405020304" pitchFamily="18" charset="0"/>
                <a:ea typeface="Calibri" panose="020F0502020204030204" pitchFamily="34" charset="0"/>
                <a:cs typeface="Times New Roman" panose="02020603050405020304" pitchFamily="18" charset="0"/>
              </a:rPr>
              <a:t>Inclusion </a:t>
            </a:r>
            <a:r>
              <a:rPr lang="en-IN" sz="1450" kern="100" dirty="0">
                <a:effectLst/>
                <a:latin typeface="Times New Roman" panose="02020603050405020304" pitchFamily="18" charset="0"/>
                <a:ea typeface="Calibri" panose="020F0502020204030204" pitchFamily="34" charset="0"/>
                <a:cs typeface="Times New Roman" panose="02020603050405020304" pitchFamily="18" charset="0"/>
              </a:rPr>
              <a:t>" refers to the </a:t>
            </a:r>
            <a:r>
              <a:rPr lang="en-US" sz="1450" b="0" i="0" dirty="0">
                <a:effectLst/>
                <a:latin typeface="Times New Roman" panose="02020603050405020304" pitchFamily="18" charset="0"/>
                <a:cs typeface="Times New Roman" panose="02020603050405020304" pitchFamily="18" charset="0"/>
              </a:rPr>
              <a:t>availability and equality of opportunities to access financial services.</a:t>
            </a:r>
            <a:r>
              <a:rPr lang="en-IN" sz="1450" dirty="0">
                <a:effectLst/>
                <a:latin typeface="Times New Roman" panose="02020603050405020304" pitchFamily="18" charset="0"/>
                <a:ea typeface="Calibri" panose="020F0502020204030204" pitchFamily="34" charset="0"/>
                <a:cs typeface="Times New Roman" panose="02020603050405020304" pitchFamily="18" charset="0"/>
              </a:rPr>
              <a:t> financial inclusion majorly through mobile financial technology.</a:t>
            </a:r>
            <a:endParaRPr lang="en-IN" sz="14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0005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cription: Description: How do you Build a Fintech App? - Fintech Review">
            <a:extLst>
              <a:ext uri="{FF2B5EF4-FFF2-40B4-BE49-F238E27FC236}">
                <a16:creationId xmlns:a16="http://schemas.microsoft.com/office/drawing/2014/main" id="{5385ECED-754D-3B78-8764-AF6B8D0EF1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079" y="3637580"/>
            <a:ext cx="5673485" cy="306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picture containing text">
            <a:extLst>
              <a:ext uri="{FF2B5EF4-FFF2-40B4-BE49-F238E27FC236}">
                <a16:creationId xmlns:a16="http://schemas.microsoft.com/office/drawing/2014/main" id="{A941ECD4-E518-BF57-E8B6-7467473BB268}"/>
              </a:ext>
            </a:extLst>
          </p:cNvPr>
          <p:cNvPicPr>
            <a:picLocks noChangeAspect="1"/>
          </p:cNvPicPr>
          <p:nvPr/>
        </p:nvPicPr>
        <p:blipFill>
          <a:blip r:embed="rId3"/>
          <a:stretch>
            <a:fillRect/>
          </a:stretch>
        </p:blipFill>
        <p:spPr>
          <a:xfrm>
            <a:off x="149079" y="109547"/>
            <a:ext cx="5743465" cy="3249029"/>
          </a:xfrm>
          <a:prstGeom prst="rect">
            <a:avLst/>
          </a:prstGeom>
        </p:spPr>
      </p:pic>
      <p:pic>
        <p:nvPicPr>
          <p:cNvPr id="4" name="Picture 7" descr="Description: Fintech-as-a-Service Market Size, Share &amp; Growth 2032">
            <a:extLst>
              <a:ext uri="{FF2B5EF4-FFF2-40B4-BE49-F238E27FC236}">
                <a16:creationId xmlns:a16="http://schemas.microsoft.com/office/drawing/2014/main" id="{2D558C03-30F1-059E-830D-656985C28C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314" b="9642"/>
          <a:stretch>
            <a:fillRect/>
          </a:stretch>
        </p:blipFill>
        <p:spPr bwMode="auto">
          <a:xfrm>
            <a:off x="6304861" y="109547"/>
            <a:ext cx="5664679" cy="324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Description: Vietnam's Fintech Industry Attracts Global Investment Capital">
            <a:extLst>
              <a:ext uri="{FF2B5EF4-FFF2-40B4-BE49-F238E27FC236}">
                <a16:creationId xmlns:a16="http://schemas.microsoft.com/office/drawing/2014/main" id="{2F814531-ED73-1464-9A7D-FB3BA937F5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6469" b="12331"/>
          <a:stretch>
            <a:fillRect/>
          </a:stretch>
        </p:blipFill>
        <p:spPr bwMode="auto">
          <a:xfrm>
            <a:off x="6304861" y="3628954"/>
            <a:ext cx="5664679" cy="306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999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application&#10;&#10;Description automatically generated">
            <a:extLst>
              <a:ext uri="{FF2B5EF4-FFF2-40B4-BE49-F238E27FC236}">
                <a16:creationId xmlns:a16="http://schemas.microsoft.com/office/drawing/2014/main" id="{6CC7F15C-AAAF-6248-CD11-F581B5C0323D}"/>
              </a:ext>
            </a:extLst>
          </p:cNvPr>
          <p:cNvPicPr>
            <a:picLocks noChangeAspect="1"/>
          </p:cNvPicPr>
          <p:nvPr/>
        </p:nvPicPr>
        <p:blipFill>
          <a:blip r:embed="rId2"/>
          <a:stretch>
            <a:fillRect/>
          </a:stretch>
        </p:blipFill>
        <p:spPr>
          <a:xfrm>
            <a:off x="7045960" y="112468"/>
            <a:ext cx="5071279" cy="2060207"/>
          </a:xfrm>
          <a:prstGeom prst="rect">
            <a:avLst/>
          </a:prstGeom>
        </p:spPr>
      </p:pic>
      <p:sp>
        <p:nvSpPr>
          <p:cNvPr id="3" name="TextBox 2">
            <a:extLst>
              <a:ext uri="{FF2B5EF4-FFF2-40B4-BE49-F238E27FC236}">
                <a16:creationId xmlns:a16="http://schemas.microsoft.com/office/drawing/2014/main" id="{25118976-342C-6FEF-97B3-5014B9DE4C02}"/>
              </a:ext>
            </a:extLst>
          </p:cNvPr>
          <p:cNvSpPr txBox="1"/>
          <p:nvPr/>
        </p:nvSpPr>
        <p:spPr>
          <a:xfrm>
            <a:off x="152400" y="2172675"/>
            <a:ext cx="11887200" cy="4172745"/>
          </a:xfrm>
          <a:prstGeom prst="rect">
            <a:avLst/>
          </a:prstGeom>
          <a:noFill/>
        </p:spPr>
        <p:txBody>
          <a:bodyPr wrap="square">
            <a:spAutoFit/>
          </a:bodyPr>
          <a:lstStyle/>
          <a:p>
            <a:pPr marL="285750" indent="-285750" algn="just">
              <a:lnSpc>
                <a:spcPct val="150000"/>
              </a:lnSpc>
              <a:buFont typeface="Wingdings" panose="05000000000000000000" pitchFamily="2" charset="2"/>
              <a:buChar char="&amp;"/>
            </a:pPr>
            <a:r>
              <a:rPr lang="en-US" sz="1500" b="1"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EU General Data Protection Regulation</a:t>
            </a:r>
            <a:r>
              <a:rPr lang="en-US" sz="1500"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400" kern="100" dirty="0">
                <a:effectLst/>
                <a:latin typeface="Times New Roman" panose="02020603050405020304" pitchFamily="18" charset="0"/>
                <a:ea typeface="Calibri" panose="020F0502020204030204" pitchFamily="34" charset="0"/>
                <a:cs typeface="Times New Roman" panose="02020603050405020304" pitchFamily="18" charset="0"/>
              </a:rPr>
              <a:t>(25 May 2018 </a:t>
            </a:r>
            <a:r>
              <a:rPr lang="en-US" sz="1400" kern="100" dirty="0">
                <a:latin typeface="Times New Roman" panose="02020603050405020304" pitchFamily="18" charset="0"/>
                <a:ea typeface="Calibri" panose="020F0502020204030204" pitchFamily="34" charset="0"/>
                <a:cs typeface="Times New Roman" panose="02020603050405020304" pitchFamily="18" charset="0"/>
              </a:rPr>
              <a:t>by the EC</a:t>
            </a:r>
            <a:r>
              <a:rPr lang="en-US" sz="1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0" i="0" dirty="0">
                <a:effectLst/>
                <a:latin typeface="Times New Roman" panose="02020603050405020304" pitchFamily="18" charset="0"/>
                <a:cs typeface="Times New Roman" panose="02020603050405020304" pitchFamily="18" charset="0"/>
              </a:rPr>
              <a:t>GDPR regulates personal data collection, storage, and utilization by companies, including FinTech firms, to protect consumer data privacy. It includes measures like the right to access, control, and forget personal data and strict rules on data breaches. Provides a framework for data privacy that applies to all companies operating in Europe, including FinTech.</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50000"/>
              </a:lnSpc>
              <a:buFont typeface="Wingdings" panose="05000000000000000000" pitchFamily="2" charset="2"/>
              <a:buChar char="&amp;"/>
            </a:pPr>
            <a:r>
              <a:rPr lang="en-US" sz="1500" b="1" kern="100"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European Banking Authority:</a:t>
            </a:r>
            <a:r>
              <a:rPr lang="en-US" sz="1500" kern="100"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 </a:t>
            </a:r>
            <a:r>
              <a:rPr lang="en-US" sz="1400" b="0" i="0" dirty="0">
                <a:effectLst/>
                <a:latin typeface="Times New Roman" panose="02020603050405020304" pitchFamily="18" charset="0"/>
                <a:cs typeface="Times New Roman" panose="02020603050405020304" pitchFamily="18" charset="0"/>
              </a:rPr>
              <a:t>EBA coordinates EU-wide banking supervision and ensures high cybersecurity standards in the EU banking sector. 80% of European banks have started FinTech-related activities.</a:t>
            </a:r>
            <a:endParaRPr lang="en-US" sz="1400" kern="1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50000"/>
              </a:lnSpc>
              <a:buFont typeface="Wingdings" panose="05000000000000000000" pitchFamily="2" charset="2"/>
              <a:buChar char="&amp;"/>
            </a:pPr>
            <a:r>
              <a:rPr lang="en-IN" sz="1500" b="1"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Euro system's FinTech Forum:</a:t>
            </a:r>
            <a:r>
              <a:rPr lang="en-IN" sz="1400" b="1"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400" kern="100" dirty="0">
                <a:effectLst/>
                <a:latin typeface="Times New Roman" panose="02020603050405020304" pitchFamily="18" charset="0"/>
                <a:ea typeface="Calibri" panose="020F0502020204030204" pitchFamily="34" charset="0"/>
                <a:cs typeface="Times New Roman" panose="02020603050405020304" pitchFamily="18" charset="0"/>
              </a:rPr>
              <a:t>Aims to foster dialogue between the </a:t>
            </a:r>
            <a:r>
              <a:rPr lang="en-IN" sz="1400" b="0" i="0" dirty="0">
                <a:effectLst/>
                <a:latin typeface="Times New Roman" panose="02020603050405020304" pitchFamily="18" charset="0"/>
                <a:cs typeface="Times New Roman" panose="02020603050405020304" pitchFamily="18" charset="0"/>
              </a:rPr>
              <a:t>European Central Bank </a:t>
            </a:r>
            <a:r>
              <a:rPr lang="en-IN" sz="1400" kern="100" dirty="0">
                <a:effectLst/>
                <a:latin typeface="Times New Roman" panose="02020603050405020304" pitchFamily="18" charset="0"/>
                <a:ea typeface="Calibri" panose="020F0502020204030204" pitchFamily="34" charset="0"/>
                <a:cs typeface="Times New Roman" panose="02020603050405020304" pitchFamily="18" charset="0"/>
              </a:rPr>
              <a:t>and the FinTech industry.</a:t>
            </a:r>
          </a:p>
          <a:p>
            <a:pPr marL="285750" indent="-285750" algn="just">
              <a:lnSpc>
                <a:spcPct val="150000"/>
              </a:lnSpc>
              <a:buFont typeface="Wingdings" panose="05000000000000000000" pitchFamily="2" charset="2"/>
              <a:buChar char="&amp;"/>
            </a:pPr>
            <a:r>
              <a:rPr lang="en-IN" sz="1500" b="1"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Europe's vibrant start-up Ecosystem:</a:t>
            </a:r>
            <a:r>
              <a:rPr lang="en-IN" sz="1500"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400" kern="100" dirty="0">
                <a:effectLst/>
                <a:latin typeface="Times New Roman" panose="02020603050405020304" pitchFamily="18" charset="0"/>
                <a:ea typeface="Calibri" panose="020F0502020204030204" pitchFamily="34" charset="0"/>
                <a:cs typeface="Times New Roman" panose="02020603050405020304" pitchFamily="18" charset="0"/>
              </a:rPr>
              <a:t>An important platform for the progress of fintech in the region, as it fosters competition, collaboration, and innovation.</a:t>
            </a:r>
          </a:p>
          <a:p>
            <a:pPr marL="285750" indent="-285750" algn="just">
              <a:lnSpc>
                <a:spcPct val="150000"/>
              </a:lnSpc>
              <a:spcAft>
                <a:spcPts val="800"/>
              </a:spcAft>
              <a:buFont typeface="Wingdings" panose="05000000000000000000" pitchFamily="2" charset="2"/>
              <a:buChar char=""/>
            </a:pPr>
            <a:r>
              <a:rPr lang="en-IN" sz="15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EU FinTech Action Plan and the European Commission’s FinTech Lab:</a:t>
            </a:r>
            <a:r>
              <a:rPr lang="en-IN" sz="15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400" kern="100" dirty="0">
                <a:effectLst/>
                <a:latin typeface="Times New Roman" panose="02020603050405020304" pitchFamily="18" charset="0"/>
                <a:ea typeface="Calibri" panose="020F0502020204030204" pitchFamily="34" charset="0"/>
                <a:cs typeface="Times New Roman" panose="02020603050405020304" pitchFamily="18" charset="0"/>
              </a:rPr>
              <a:t>These initiatives aim to create a regulatory structure that is both supportive of innovation and effective in protecting consumers.</a:t>
            </a:r>
          </a:p>
          <a:p>
            <a:pPr marL="285750" indent="-285750" algn="just">
              <a:lnSpc>
                <a:spcPct val="150000"/>
              </a:lnSpc>
              <a:spcAft>
                <a:spcPts val="800"/>
              </a:spcAft>
              <a:buFont typeface="Wingdings" panose="05000000000000000000" pitchFamily="2" charset="2"/>
              <a:buChar char=""/>
            </a:pPr>
            <a:r>
              <a:rPr lang="en-IN" sz="1500" b="1"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EC FinTech </a:t>
            </a:r>
            <a:r>
              <a:rPr lang="en-IN" sz="1500" b="1" kern="100"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S</a:t>
            </a:r>
            <a:r>
              <a:rPr lang="en-IN" sz="1500" b="1"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trategy 2018: </a:t>
            </a:r>
            <a:r>
              <a:rPr lang="en-IN" sz="1400" kern="100" dirty="0">
                <a:effectLst/>
                <a:latin typeface="Times New Roman" panose="02020603050405020304" pitchFamily="18" charset="0"/>
                <a:ea typeface="Calibri" panose="020F0502020204030204" pitchFamily="34" charset="0"/>
                <a:cs typeface="Times New Roman" panose="02020603050405020304" pitchFamily="18" charset="0"/>
              </a:rPr>
              <a:t>This presented a framework for building a more competitive and innovative financial industry in Europe while guaranteeing consumer protection and market integrity.</a:t>
            </a:r>
            <a:endParaRPr lang="en-IN" sz="1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F689331-B305-5A07-FDF9-EE5BCD43217F}"/>
              </a:ext>
            </a:extLst>
          </p:cNvPr>
          <p:cNvSpPr txBox="1"/>
          <p:nvPr/>
        </p:nvSpPr>
        <p:spPr>
          <a:xfrm>
            <a:off x="152400" y="164553"/>
            <a:ext cx="7861540" cy="400110"/>
          </a:xfrm>
          <a:prstGeom prst="rect">
            <a:avLst/>
          </a:prstGeom>
          <a:noFill/>
        </p:spPr>
        <p:txBody>
          <a:bodyPr wrap="square">
            <a:spAutoFit/>
          </a:bodyPr>
          <a:lstStyle/>
          <a:p>
            <a:pPr algn="ctr"/>
            <a:r>
              <a:rPr lang="en-IN" b="1" i="0" dirty="0">
                <a:effectLst/>
                <a:latin typeface="Times New Roman" panose="02020603050405020304" pitchFamily="18" charset="0"/>
                <a:cs typeface="Times New Roman" panose="02020603050405020304" pitchFamily="18" charset="0"/>
              </a:rPr>
              <a:t>European Union </a:t>
            </a:r>
            <a:r>
              <a:rPr lang="en-US" b="1" dirty="0">
                <a:latin typeface="Times New Roman" panose="02020603050405020304" pitchFamily="18" charset="0"/>
                <a:cs typeface="Times New Roman" panose="02020603050405020304" pitchFamily="18" charset="0"/>
              </a:rPr>
              <a:t>R</a:t>
            </a:r>
            <a:r>
              <a:rPr lang="en-US" b="1" i="0" dirty="0">
                <a:effectLst/>
                <a:latin typeface="Times New Roman" panose="02020603050405020304" pitchFamily="18" charset="0"/>
                <a:cs typeface="Times New Roman" panose="02020603050405020304" pitchFamily="18" charset="0"/>
              </a:rPr>
              <a:t>egulatory </a:t>
            </a:r>
            <a:r>
              <a:rPr lang="en-US" sz="2000" b="1" i="0" dirty="0">
                <a:effectLst/>
                <a:latin typeface="Times New Roman" panose="02020603050405020304" pitchFamily="18" charset="0"/>
                <a:cs typeface="Times New Roman" panose="02020603050405020304" pitchFamily="18" charset="0"/>
              </a:rPr>
              <a:t>Roadmap</a:t>
            </a:r>
            <a:r>
              <a:rPr lang="en-US" b="1" i="0" dirty="0">
                <a:effectLst/>
                <a:latin typeface="Times New Roman" panose="02020603050405020304" pitchFamily="18" charset="0"/>
                <a:cs typeface="Times New Roman" panose="02020603050405020304" pitchFamily="18" charset="0"/>
              </a:rPr>
              <a:t> </a:t>
            </a:r>
            <a:endParaRPr lang="en-IN" b="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E6294DFD-5F46-67B6-22F2-5C11FBB33426}"/>
              </a:ext>
            </a:extLst>
          </p:cNvPr>
          <p:cNvSpPr txBox="1"/>
          <p:nvPr/>
        </p:nvSpPr>
        <p:spPr>
          <a:xfrm>
            <a:off x="152400" y="887139"/>
            <a:ext cx="6541697" cy="1046248"/>
          </a:xfrm>
          <a:prstGeom prst="rect">
            <a:avLst/>
          </a:prstGeom>
          <a:noFill/>
        </p:spPr>
        <p:txBody>
          <a:bodyPr wrap="square">
            <a:spAutoFit/>
          </a:bodyPr>
          <a:lstStyle/>
          <a:p>
            <a:pPr marL="285750" indent="-285750" algn="just">
              <a:lnSpc>
                <a:spcPct val="150000"/>
              </a:lnSpc>
              <a:buFont typeface="Wingdings" panose="05000000000000000000" pitchFamily="2" charset="2"/>
              <a:buChar char="&amp;"/>
            </a:pPr>
            <a:r>
              <a:rPr lang="en-IN" sz="15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EU Payment Services Directive 2 </a:t>
            </a:r>
            <a:r>
              <a:rPr lang="en-IN" sz="1400" dirty="0">
                <a:effectLst/>
                <a:latin typeface="Times New Roman" panose="02020603050405020304" pitchFamily="18" charset="0"/>
                <a:ea typeface="Calibri" panose="020F0502020204030204" pitchFamily="34" charset="0"/>
                <a:cs typeface="Times New Roman" panose="02020603050405020304" pitchFamily="18" charset="0"/>
              </a:rPr>
              <a:t>(8 October 2015 by the EC): </a:t>
            </a:r>
            <a:r>
              <a:rPr lang="en-US" sz="1400" b="0" i="0" dirty="0">
                <a:effectLst/>
                <a:latin typeface="Times New Roman" panose="02020603050405020304" pitchFamily="18" charset="0"/>
                <a:cs typeface="Times New Roman" panose="02020603050405020304" pitchFamily="18" charset="0"/>
              </a:rPr>
              <a:t>Banks must share client data with third-party beneficiaries, and the directive provides a regulatory framework for payment service providers, including FinTech companies.</a:t>
            </a:r>
          </a:p>
        </p:txBody>
      </p:sp>
    </p:spTree>
    <p:extLst>
      <p:ext uri="{BB962C8B-B14F-4D97-AF65-F5344CB8AC3E}">
        <p14:creationId xmlns:p14="http://schemas.microsoft.com/office/powerpoint/2010/main" val="44134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CC83A0-32A2-1849-3C33-9FE41070040A}"/>
              </a:ext>
            </a:extLst>
          </p:cNvPr>
          <p:cNvSpPr txBox="1"/>
          <p:nvPr/>
        </p:nvSpPr>
        <p:spPr>
          <a:xfrm>
            <a:off x="194094" y="88900"/>
            <a:ext cx="11803812" cy="6542176"/>
          </a:xfrm>
          <a:prstGeom prst="rect">
            <a:avLst/>
          </a:prstGeom>
          <a:noFill/>
        </p:spPr>
        <p:txBody>
          <a:bodyPr wrap="square">
            <a:spAutoFit/>
          </a:bodyPr>
          <a:lstStyle/>
          <a:p>
            <a:pPr marL="285750" indent="-285750" algn="just">
              <a:lnSpc>
                <a:spcPct val="200000"/>
              </a:lnSpc>
              <a:spcAft>
                <a:spcPts val="800"/>
              </a:spcAft>
              <a:buFont typeface="Wingdings" panose="05000000000000000000" pitchFamily="2" charset="2"/>
              <a:buChar char=""/>
            </a:pPr>
            <a:r>
              <a:rPr lang="en-IN" sz="15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The UK's “Financial Conduct Authority (FCA): </a:t>
            </a:r>
            <a:r>
              <a:rPr lang="en-US" sz="1400" b="0" i="0" dirty="0">
                <a:effectLst/>
                <a:latin typeface="Times New Roman" panose="02020603050405020304" pitchFamily="18" charset="0"/>
                <a:cs typeface="Times New Roman" panose="02020603050405020304" pitchFamily="18" charset="0"/>
              </a:rPr>
              <a:t>A leader in FinTech regulation, having launched a regulatory sandbox in 2016 and granted licenses to multiple FinTech firms. Its plan includes a single market for FinTech, a regulatory sandbox for testing, and a European FinTech labeling regime.</a:t>
            </a:r>
          </a:p>
          <a:p>
            <a:pPr marL="285750" indent="-285750" algn="just">
              <a:lnSpc>
                <a:spcPct val="200000"/>
              </a:lnSpc>
              <a:spcAft>
                <a:spcPts val="800"/>
              </a:spcAft>
              <a:buFont typeface="Wingdings" panose="05000000000000000000" pitchFamily="2" charset="2"/>
              <a:buChar char=""/>
            </a:pPr>
            <a:r>
              <a:rPr lang="en-US" sz="1500" b="1" i="0" kern="100" dirty="0">
                <a:solidFill>
                  <a:srgbClr val="FFC000"/>
                </a:solidFill>
                <a:effectLst/>
                <a:latin typeface="Times New Roman" panose="02020603050405020304" pitchFamily="18" charset="0"/>
                <a:cs typeface="Times New Roman" panose="02020603050405020304" pitchFamily="18" charset="0"/>
              </a:rPr>
              <a:t>EU </a:t>
            </a:r>
            <a:r>
              <a:rPr lang="en-US" sz="1500" b="1" kern="100" dirty="0">
                <a:solidFill>
                  <a:srgbClr val="FFC000"/>
                </a:solidFill>
                <a:latin typeface="Times New Roman" panose="02020603050405020304" pitchFamily="18" charset="0"/>
                <a:cs typeface="Times New Roman" panose="02020603050405020304" pitchFamily="18" charset="0"/>
              </a:rPr>
              <a:t>R</a:t>
            </a:r>
            <a:r>
              <a:rPr lang="en-US" sz="1500" b="1" i="0" kern="100" dirty="0">
                <a:solidFill>
                  <a:srgbClr val="FFC000"/>
                </a:solidFill>
                <a:effectLst/>
                <a:latin typeface="Times New Roman" panose="02020603050405020304" pitchFamily="18" charset="0"/>
                <a:cs typeface="Times New Roman" panose="02020603050405020304" pitchFamily="18" charset="0"/>
              </a:rPr>
              <a:t>egulatory </a:t>
            </a:r>
            <a:r>
              <a:rPr lang="en-US" sz="1500" b="1" kern="100" dirty="0">
                <a:solidFill>
                  <a:srgbClr val="FFC000"/>
                </a:solidFill>
                <a:latin typeface="Times New Roman" panose="02020603050405020304" pitchFamily="18" charset="0"/>
                <a:cs typeface="Times New Roman" panose="02020603050405020304" pitchFamily="18" charset="0"/>
              </a:rPr>
              <a:t>S</a:t>
            </a:r>
            <a:r>
              <a:rPr lang="en-US" sz="1500" b="1" i="0" kern="100" dirty="0">
                <a:solidFill>
                  <a:srgbClr val="FFC000"/>
                </a:solidFill>
                <a:effectLst/>
                <a:latin typeface="Times New Roman" panose="02020603050405020304" pitchFamily="18" charset="0"/>
                <a:cs typeface="Times New Roman" panose="02020603050405020304" pitchFamily="18" charset="0"/>
              </a:rPr>
              <a:t>andbox Framework </a:t>
            </a:r>
            <a:r>
              <a:rPr lang="en-US" sz="1500" b="1" kern="100" dirty="0">
                <a:solidFill>
                  <a:srgbClr val="FFC000"/>
                </a:solidFill>
                <a:latin typeface="Times New Roman" panose="02020603050405020304" pitchFamily="18" charset="0"/>
                <a:cs typeface="Times New Roman" panose="02020603050405020304" pitchFamily="18" charset="0"/>
              </a:rPr>
              <a:t>A</a:t>
            </a:r>
            <a:r>
              <a:rPr lang="en-US" sz="1500" b="1" i="0" kern="100" dirty="0">
                <a:solidFill>
                  <a:srgbClr val="FFC000"/>
                </a:solidFill>
                <a:effectLst/>
                <a:latin typeface="Times New Roman" panose="02020603050405020304" pitchFamily="18" charset="0"/>
                <a:cs typeface="Times New Roman" panose="02020603050405020304" pitchFamily="18" charset="0"/>
              </a:rPr>
              <a:t>pproach</a:t>
            </a:r>
            <a:r>
              <a:rPr lang="en-US" sz="1400" b="1" i="0" kern="100" dirty="0">
                <a:solidFill>
                  <a:srgbClr val="FFC000"/>
                </a:solidFill>
                <a:effectLst/>
                <a:latin typeface="Times New Roman" panose="02020603050405020304" pitchFamily="18" charset="0"/>
                <a:cs typeface="Times New Roman" panose="02020603050405020304" pitchFamily="18" charset="0"/>
              </a:rPr>
              <a:t>: </a:t>
            </a:r>
            <a:r>
              <a:rPr lang="en-US" sz="1400" b="0" i="0" dirty="0">
                <a:effectLst/>
                <a:latin typeface="Times New Roman" panose="02020603050405020304" pitchFamily="18" charset="0"/>
                <a:cs typeface="Times New Roman" panose="02020603050405020304" pitchFamily="18" charset="0"/>
              </a:rPr>
              <a:t>A regulatory sandbox provides a safe environment for FinTech startups to test innovative products and services without being fully subject to regulatory requirements.</a:t>
            </a:r>
          </a:p>
          <a:p>
            <a:pPr marL="285750" indent="-285750" algn="just">
              <a:lnSpc>
                <a:spcPct val="200000"/>
              </a:lnSpc>
              <a:spcAft>
                <a:spcPts val="800"/>
              </a:spcAft>
              <a:buFont typeface="Wingdings" panose="05000000000000000000" pitchFamily="2" charset="2"/>
              <a:buChar char=""/>
            </a:pPr>
            <a:r>
              <a:rPr lang="en-IN" sz="1500" b="1" kern="1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Capital Markets Union: </a:t>
            </a:r>
            <a:r>
              <a:rPr lang="en-IN" sz="1400" kern="100" dirty="0">
                <a:effectLst/>
                <a:latin typeface="Times New Roman" panose="02020603050405020304" pitchFamily="18" charset="0"/>
                <a:ea typeface="Calibri" panose="020F0502020204030204" pitchFamily="34" charset="0"/>
                <a:cs typeface="Times New Roman" panose="02020603050405020304" pitchFamily="18" charset="0"/>
              </a:rPr>
              <a:t>The CMU aims to establish a single market for capital in the EU by harmonizing regulations and lowering cross-border investment barriers.</a:t>
            </a:r>
          </a:p>
          <a:p>
            <a:pPr marL="285750" indent="-285750" algn="just">
              <a:lnSpc>
                <a:spcPct val="200000"/>
              </a:lnSpc>
              <a:spcAft>
                <a:spcPts val="800"/>
              </a:spcAft>
              <a:buFont typeface="Wingdings" panose="05000000000000000000" pitchFamily="2" charset="2"/>
              <a:buChar char=""/>
            </a:pPr>
            <a:r>
              <a:rPr lang="en-IN" sz="15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Mo</a:t>
            </a:r>
            <a:r>
              <a:rPr lang="en-IN" sz="15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netary </a:t>
            </a:r>
            <a:r>
              <a:rPr lang="en-IN" sz="1500" b="1"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P</a:t>
            </a:r>
            <a:r>
              <a:rPr lang="en-IN" sz="15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olicy:</a:t>
            </a:r>
            <a:r>
              <a:rPr lang="en-IN" sz="15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400" dirty="0">
                <a:effectLst/>
                <a:latin typeface="Times New Roman" panose="02020603050405020304" pitchFamily="18" charset="0"/>
                <a:ea typeface="Calibri" panose="020F0502020204030204" pitchFamily="34" charset="0"/>
                <a:cs typeface="Times New Roman" panose="02020603050405020304" pitchFamily="18" charset="0"/>
              </a:rPr>
              <a:t>As FinTech firms offer new payment methods and services, they can affect the flow of currency and the velocity of money. as central banks must ensure that the money supply is appropriate for economic conditions. Therefore, policymakers must be aware of FinTech's possible effects on the currency market and make necessary adjustments.</a:t>
            </a:r>
            <a:endParaRPr lang="en-US" sz="1400" b="0" i="0" dirty="0">
              <a:effectLst/>
              <a:latin typeface="Times New Roman" panose="02020603050405020304" pitchFamily="18" charset="0"/>
              <a:cs typeface="Times New Roman" panose="02020603050405020304" pitchFamily="18" charset="0"/>
            </a:endParaRPr>
          </a:p>
          <a:p>
            <a:pPr marL="285750" indent="-285750" algn="just">
              <a:lnSpc>
                <a:spcPct val="200000"/>
              </a:lnSpc>
              <a:spcAft>
                <a:spcPts val="800"/>
              </a:spcAft>
              <a:buFont typeface="Wingdings" panose="05000000000000000000" pitchFamily="2" charset="2"/>
              <a:buChar char=""/>
            </a:pPr>
            <a:r>
              <a:rPr lang="en-IN" sz="1500" b="1" dirty="0">
                <a:solidFill>
                  <a:srgbClr val="FFC000"/>
                </a:solidFill>
                <a:effectLst/>
                <a:latin typeface="Times New Roman" panose="02020603050405020304" pitchFamily="18" charset="0"/>
                <a:ea typeface="Calibri" panose="020F0502020204030204" pitchFamily="34" charset="0"/>
              </a:rPr>
              <a:t>EU's Cyber Security Act of 2019 established the “European Union Agency” for Cyber Security (ENISA)</a:t>
            </a:r>
            <a:r>
              <a:rPr lang="en-US" sz="1500" b="1" i="0" dirty="0">
                <a:solidFill>
                  <a:srgbClr val="FFC000"/>
                </a:solidFill>
                <a:effectLst/>
                <a:latin typeface="Times New Roman" panose="02020603050405020304" pitchFamily="18" charset="0"/>
                <a:cs typeface="Times New Roman" panose="02020603050405020304" pitchFamily="18" charset="0"/>
              </a:rPr>
              <a:t>:</a:t>
            </a:r>
            <a:r>
              <a:rPr lang="en-US" sz="1500" b="1" i="0" dirty="0">
                <a:effectLst/>
                <a:latin typeface="Times New Roman" panose="02020603050405020304" pitchFamily="18" charset="0"/>
                <a:cs typeface="Times New Roman" panose="02020603050405020304" pitchFamily="18" charset="0"/>
              </a:rPr>
              <a:t> </a:t>
            </a:r>
            <a:r>
              <a:rPr lang="en-US" sz="1400" b="0" i="0" dirty="0">
                <a:effectLst/>
                <a:latin typeface="Times New Roman" panose="02020603050405020304" pitchFamily="18" charset="0"/>
                <a:cs typeface="Times New Roman" panose="02020603050405020304" pitchFamily="18" charset="0"/>
              </a:rPr>
              <a:t>To improve cyber security across the EU through collaboration with member states and the private sector.</a:t>
            </a:r>
          </a:p>
          <a:p>
            <a:pPr marL="285750" indent="-285750" algn="just">
              <a:lnSpc>
                <a:spcPct val="200000"/>
              </a:lnSpc>
              <a:spcAft>
                <a:spcPts val="800"/>
              </a:spcAft>
              <a:buFont typeface="Wingdings" panose="05000000000000000000" pitchFamily="2" charset="2"/>
              <a:buChar char=""/>
            </a:pPr>
            <a:r>
              <a:rPr lang="en-IN" sz="15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Cyber-security Standards: </a:t>
            </a:r>
            <a:r>
              <a:rPr lang="en-US" sz="1400" b="0" i="0" dirty="0">
                <a:effectLst/>
                <a:latin typeface="Times New Roman" panose="02020603050405020304" pitchFamily="18" charset="0"/>
                <a:cs typeface="Times New Roman" panose="02020603050405020304" pitchFamily="18" charset="0"/>
              </a:rPr>
              <a:t>Cybersecurity standards promote best practices and secure network building.</a:t>
            </a:r>
          </a:p>
          <a:p>
            <a:pPr marL="285750" indent="-285750" algn="just">
              <a:lnSpc>
                <a:spcPct val="200000"/>
              </a:lnSpc>
              <a:spcAft>
                <a:spcPts val="800"/>
              </a:spcAft>
              <a:buFont typeface="Wingdings" panose="05000000000000000000" pitchFamily="2" charset="2"/>
              <a:buChar char=""/>
            </a:pPr>
            <a:r>
              <a:rPr lang="en-IN" sz="15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The Network and Information Security Directive: </a:t>
            </a:r>
            <a:r>
              <a:rPr lang="en-US" sz="1400" b="0" i="0" dirty="0">
                <a:effectLst/>
                <a:latin typeface="Times New Roman" panose="02020603050405020304" pitchFamily="18" charset="0"/>
                <a:cs typeface="Times New Roman" panose="02020603050405020304" pitchFamily="18" charset="0"/>
              </a:rPr>
              <a:t>The NIS Directive requires companies to secure their networks and report cyber incidents.</a:t>
            </a:r>
          </a:p>
        </p:txBody>
      </p:sp>
    </p:spTree>
    <p:extLst>
      <p:ext uri="{BB962C8B-B14F-4D97-AF65-F5344CB8AC3E}">
        <p14:creationId xmlns:p14="http://schemas.microsoft.com/office/powerpoint/2010/main" val="3122082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9000"/>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A25446-2F5E-E9A6-A4AA-69D491F3B9E3}"/>
              </a:ext>
            </a:extLst>
          </p:cNvPr>
          <p:cNvSpPr txBox="1"/>
          <p:nvPr/>
        </p:nvSpPr>
        <p:spPr>
          <a:xfrm>
            <a:off x="49602" y="87065"/>
            <a:ext cx="12092796" cy="400110"/>
          </a:xfrm>
          <a:prstGeom prst="rect">
            <a:avLst/>
          </a:prstGeom>
          <a:noFill/>
        </p:spPr>
        <p:txBody>
          <a:bodyPr wrap="square">
            <a:spAutoFit/>
          </a:bodyPr>
          <a:lstStyle/>
          <a:p>
            <a:pPr algn="ctr"/>
            <a:r>
              <a:rPr lang="en-GB" sz="2000" b="1"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The FinTech Regulation Framework</a:t>
            </a:r>
            <a:endParaRPr lang="en-IN" sz="2000" b="1" dirty="0">
              <a:solidFill>
                <a:srgbClr val="0070C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A9FE9B4-CB99-3E24-86D8-479C547B22D1}"/>
              </a:ext>
            </a:extLst>
          </p:cNvPr>
          <p:cNvSpPr txBox="1"/>
          <p:nvPr/>
        </p:nvSpPr>
        <p:spPr>
          <a:xfrm>
            <a:off x="125802" y="487175"/>
            <a:ext cx="11940395" cy="5590826"/>
          </a:xfrm>
          <a:prstGeom prst="rect">
            <a:avLst/>
          </a:prstGeom>
          <a:noFill/>
        </p:spPr>
        <p:txBody>
          <a:bodyPr wrap="square">
            <a:spAutoFit/>
          </a:bodyPr>
          <a:lstStyle/>
          <a:p>
            <a:pPr algn="just">
              <a:lnSpc>
                <a:spcPct val="150000"/>
              </a:lnSpc>
            </a:pPr>
            <a:r>
              <a:rPr lang="en-IN" sz="1500" b="1" dirty="0">
                <a:solidFill>
                  <a:srgbClr val="002060"/>
                </a:solidFill>
                <a:latin typeface="Times New Roman" panose="02020603050405020304" pitchFamily="18" charset="0"/>
                <a:cs typeface="Times New Roman" panose="02020603050405020304" pitchFamily="18" charset="0"/>
              </a:rPr>
              <a:t>Policy Implications of FinTech </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FinTech policy refers to rules and regulations for FinTech companies to operate in a safe, secure, and fair manner while promoting innovation and competition in the financial sector.</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FinTech policy covers areas such as licensing, consumer protection, data privacy and security, anti-money laundering, counter-terrorism financing, and cyber security measures.</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Consumer protection measures aim to ensure fair and transparent financial services and access to information about risks associated with FinTech products and services.</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FinTech policy also aims to prevent financial crime and promote financial stability.</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FinTech has significant consequences for the financial industry and economy, and policymakers have a critical role to play in nurturing a favorable environment for FinTech innovation to thrive.</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The growth of FinTech in Europe has raised policy concerns for regulators and policymakers.</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The challenges include regulating the rapidly evolving FinTech sector, ensuring appropriate regulatory oversight, and protecting consumers.</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Regulators in Europe are developing a coordinated approach to FinTech regulation to create a regulatory structure that is supportive of innovation and effective in protecting consumers.</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The framework for FinTech includes strong consumer protection measures, a framework for data privacy, and measures to promote financial stability.</a:t>
            </a:r>
          </a:p>
          <a:p>
            <a:pPr marL="285750" indent="-285750" algn="just">
              <a:lnSpc>
                <a:spcPct val="150000"/>
              </a:lnSpc>
              <a:buFont typeface="Wingdings" panose="05000000000000000000" pitchFamily="2" charset="2"/>
              <a:buChar char="q"/>
            </a:pPr>
            <a:r>
              <a:rPr lang="en-US" sz="1500" i="0" dirty="0">
                <a:solidFill>
                  <a:srgbClr val="002060"/>
                </a:solidFill>
                <a:effectLst/>
                <a:latin typeface="Times New Roman" panose="02020603050405020304" pitchFamily="18" charset="0"/>
                <a:cs typeface="Times New Roman" panose="02020603050405020304" pitchFamily="18" charset="0"/>
              </a:rPr>
              <a:t>While FinTech has the potential to deliver significant benefits, it also poses risks and challenges that require careful consideration.</a:t>
            </a:r>
          </a:p>
        </p:txBody>
      </p:sp>
    </p:spTree>
    <p:extLst>
      <p:ext uri="{BB962C8B-B14F-4D97-AF65-F5344CB8AC3E}">
        <p14:creationId xmlns:p14="http://schemas.microsoft.com/office/powerpoint/2010/main" val="302019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4B4B80-67CA-0124-803C-CE35050FBE3E}"/>
              </a:ext>
            </a:extLst>
          </p:cNvPr>
          <p:cNvSpPr txBox="1"/>
          <p:nvPr/>
        </p:nvSpPr>
        <p:spPr>
          <a:xfrm>
            <a:off x="104595" y="69754"/>
            <a:ext cx="11982809" cy="5885586"/>
          </a:xfrm>
          <a:prstGeom prst="rect">
            <a:avLst/>
          </a:prstGeom>
          <a:noFill/>
        </p:spPr>
        <p:txBody>
          <a:bodyPr wrap="square">
            <a:spAutoFit/>
          </a:bodyPr>
          <a:lstStyle/>
          <a:p>
            <a:pPr algn="ctr">
              <a:lnSpc>
                <a:spcPct val="200000"/>
              </a:lnSpc>
            </a:pPr>
            <a:r>
              <a:rPr lang="en-IN" sz="2000" b="1" i="0" dirty="0">
                <a:effectLst/>
                <a:latin typeface="Times New Roman" panose="02020603050405020304" pitchFamily="18" charset="0"/>
                <a:cs typeface="Times New Roman" panose="02020603050405020304" pitchFamily="18" charset="0"/>
              </a:rPr>
              <a:t>FinTech Policy Trade-offs</a:t>
            </a:r>
          </a:p>
          <a:p>
            <a:pPr marL="285750" indent="-285750" algn="just">
              <a:lnSpc>
                <a:spcPct val="200000"/>
              </a:lnSpc>
              <a:spcAft>
                <a:spcPts val="800"/>
              </a:spcAft>
              <a:buFontTx/>
              <a:buChar char="Ψ"/>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FinTech policy trade-offs refer to the challenges policymakers face when creating regulatory frameworks that balance innovation and competition with consumer protection and financial stability.</a:t>
            </a:r>
          </a:p>
          <a:p>
            <a:pPr marL="285750" indent="-285750" algn="just">
              <a:lnSpc>
                <a:spcPct val="200000"/>
              </a:lnSpc>
              <a:buFontTx/>
              <a:buChar char="Ψ"/>
            </a:pPr>
            <a:r>
              <a:rPr lang="en-US" sz="1600" b="0" i="0" dirty="0">
                <a:effectLst/>
                <a:latin typeface="Times New Roman" panose="02020603050405020304" pitchFamily="18" charset="0"/>
                <a:cs typeface="Times New Roman" panose="02020603050405020304" pitchFamily="18" charset="0"/>
              </a:rPr>
              <a:t>The main trade-offs include innovation vs. consumer protection, innovation vs. financial stability, innovation vs. competition, privacy and data protection, and innovation vs. financial inclusion.</a:t>
            </a:r>
          </a:p>
          <a:p>
            <a:pPr marL="285750" indent="-285750" algn="just">
              <a:lnSpc>
                <a:spcPct val="200000"/>
              </a:lnSpc>
              <a:buFontTx/>
              <a:buChar char="Ψ"/>
            </a:pPr>
            <a:r>
              <a:rPr lang="en-US" sz="1600" b="0" i="0" dirty="0">
                <a:effectLst/>
                <a:latin typeface="Times New Roman" panose="02020603050405020304" pitchFamily="18" charset="0"/>
                <a:cs typeface="Times New Roman" panose="02020603050405020304" pitchFamily="18" charset="0"/>
              </a:rPr>
              <a:t>The EU has adopted a technology-neutral approach to regulation and implemented a regulatory sandbox framework to promote innovation while ensuring consumer protection and financial stability.</a:t>
            </a:r>
          </a:p>
          <a:p>
            <a:pPr marL="285750" indent="-285750" algn="just">
              <a:lnSpc>
                <a:spcPct val="200000"/>
              </a:lnSpc>
              <a:spcAft>
                <a:spcPts val="800"/>
              </a:spcAft>
              <a:buFontTx/>
              <a:buChar char="Ψ"/>
            </a:pPr>
            <a:r>
              <a:rPr lang="en-US" sz="1600" b="0" i="0" dirty="0">
                <a:effectLst/>
                <a:latin typeface="Times New Roman" panose="02020603050405020304" pitchFamily="18" charset="0"/>
                <a:cs typeface="Times New Roman" panose="02020603050405020304" pitchFamily="18" charset="0"/>
              </a:rPr>
              <a:t>The EU still faces challenges in </a:t>
            </a:r>
            <a:r>
              <a:rPr lang="en-IN" sz="1600" kern="100" dirty="0">
                <a:effectLst/>
                <a:latin typeface="Times New Roman" panose="02020603050405020304" pitchFamily="18" charset="0"/>
                <a:ea typeface="Calibri" panose="020F0502020204030204" pitchFamily="34" charset="0"/>
                <a:cs typeface="Times New Roman" panose="02020603050405020304" pitchFamily="18" charset="0"/>
              </a:rPr>
              <a:t>harmonizing its regulatory framework across member states and balancing innovation with consumer protection.</a:t>
            </a:r>
          </a:p>
          <a:p>
            <a:pPr marL="285750" indent="-285750" algn="just">
              <a:lnSpc>
                <a:spcPct val="200000"/>
              </a:lnSpc>
              <a:buFontTx/>
              <a:buChar char="Ψ"/>
            </a:pPr>
            <a:r>
              <a:rPr lang="en-US" sz="1600" b="0" i="0" dirty="0">
                <a:effectLst/>
                <a:latin typeface="Times New Roman" panose="02020603050405020304" pitchFamily="18" charset="0"/>
                <a:cs typeface="Times New Roman" panose="02020603050405020304" pitchFamily="18" charset="0"/>
              </a:rPr>
              <a:t>Policymakers must continue to monitor FinTech developments and adjust policies to maximize the benefits of FinTech while minimizing risks.</a:t>
            </a:r>
          </a:p>
        </p:txBody>
      </p:sp>
    </p:spTree>
    <p:extLst>
      <p:ext uri="{BB962C8B-B14F-4D97-AF65-F5344CB8AC3E}">
        <p14:creationId xmlns:p14="http://schemas.microsoft.com/office/powerpoint/2010/main" val="229678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64909A-3FE2-5984-BDA9-2EA58C95D3C7}"/>
              </a:ext>
            </a:extLst>
          </p:cNvPr>
          <p:cNvSpPr txBox="1"/>
          <p:nvPr/>
        </p:nvSpPr>
        <p:spPr>
          <a:xfrm>
            <a:off x="69501" y="108826"/>
            <a:ext cx="11885271" cy="5715860"/>
          </a:xfrm>
          <a:prstGeom prst="rect">
            <a:avLst/>
          </a:prstGeom>
          <a:noFill/>
        </p:spPr>
        <p:txBody>
          <a:bodyPr wrap="square">
            <a:spAutoFit/>
          </a:bodyPr>
          <a:lstStyle/>
          <a:p>
            <a:pPr algn="ctr">
              <a:lnSpc>
                <a:spcPct val="200000"/>
              </a:lnSpc>
            </a:pPr>
            <a:r>
              <a:rPr lang="en-US" sz="2000" dirty="0">
                <a:latin typeface="Times New Roman" panose="02020603050405020304" pitchFamily="18" charset="0"/>
                <a:cs typeface="Times New Roman" panose="02020603050405020304" pitchFamily="18" charset="0"/>
              </a:rPr>
              <a:t>Prevention of FinTech Fraud in Europe</a:t>
            </a:r>
          </a:p>
          <a:p>
            <a:pPr algn="just">
              <a:lnSpc>
                <a:spcPct val="200000"/>
              </a:lnSpc>
            </a:pPr>
            <a:r>
              <a:rPr lang="en-US" sz="1500" dirty="0">
                <a:latin typeface="Times New Roman" panose="02020603050405020304" pitchFamily="18" charset="0"/>
                <a:cs typeface="Times New Roman" panose="02020603050405020304" pitchFamily="18" charset="0"/>
              </a:rPr>
              <a:t>The rapid growth of FinTech in Europe has made it vulnerable to fraudulent activities that can harm both businesses and consumers. To prevent FinTech fraud, companies can adopt the following measures:</a:t>
            </a:r>
          </a:p>
          <a:p>
            <a:pPr marL="742950" lvl="1" indent="-285750" algn="just">
              <a:lnSpc>
                <a:spcPct val="200000"/>
              </a:lnSpc>
              <a:buFont typeface="Times New Roman" panose="02020603050405020304" pitchFamily="18" charset="0"/>
              <a:buChar char="☻"/>
            </a:pPr>
            <a:r>
              <a:rPr lang="en-US" sz="1500" dirty="0">
                <a:latin typeface="Times New Roman" panose="02020603050405020304" pitchFamily="18" charset="0"/>
                <a:cs typeface="Times New Roman" panose="02020603050405020304" pitchFamily="18" charset="0"/>
              </a:rPr>
              <a:t>Effective identity verification processes, including biometric identification, facial recognition, and AI to detect unusual behavior patterns.</a:t>
            </a:r>
          </a:p>
          <a:p>
            <a:pPr marL="742950" lvl="1" indent="-285750" algn="just">
              <a:lnSpc>
                <a:spcPct val="200000"/>
              </a:lnSpc>
              <a:buFont typeface="Times New Roman" panose="02020603050405020304" pitchFamily="18" charset="0"/>
              <a:buChar char="☻"/>
            </a:pPr>
            <a:r>
              <a:rPr lang="en-US" sz="1500" dirty="0">
                <a:latin typeface="Times New Roman" panose="02020603050405020304" pitchFamily="18" charset="0"/>
                <a:cs typeface="Times New Roman" panose="02020603050405020304" pitchFamily="18" charset="0"/>
              </a:rPr>
              <a:t>Encryption and secure data storage methods to protect sensitive data, regularly updating security protocols in response to new threats and vulnerabilities.</a:t>
            </a:r>
          </a:p>
          <a:p>
            <a:pPr marL="742950" lvl="1" indent="-285750" algn="just">
              <a:lnSpc>
                <a:spcPct val="200000"/>
              </a:lnSpc>
              <a:buFont typeface="Times New Roman" panose="02020603050405020304" pitchFamily="18" charset="0"/>
              <a:buChar char="☻"/>
            </a:pPr>
            <a:r>
              <a:rPr lang="en-US" sz="1500" dirty="0">
                <a:latin typeface="Times New Roman" panose="02020603050405020304" pitchFamily="18" charset="0"/>
                <a:cs typeface="Times New Roman" panose="02020603050405020304" pitchFamily="18" charset="0"/>
              </a:rPr>
              <a:t>Strong anti-money-laundering and know-your-customer (KYC) rules to verify identities and monitor transactions for suspicious activity.</a:t>
            </a:r>
          </a:p>
          <a:p>
            <a:pPr marL="742950" lvl="1" indent="-285750" algn="just">
              <a:lnSpc>
                <a:spcPct val="200000"/>
              </a:lnSpc>
              <a:buFont typeface="Times New Roman" panose="02020603050405020304" pitchFamily="18" charset="0"/>
              <a:buChar char="☻"/>
            </a:pPr>
            <a:r>
              <a:rPr lang="en-US" sz="1500" dirty="0">
                <a:latin typeface="Times New Roman" panose="02020603050405020304" pitchFamily="18" charset="0"/>
                <a:cs typeface="Times New Roman" panose="02020603050405020304" pitchFamily="18" charset="0"/>
              </a:rPr>
              <a:t>Partnering with established financial institutions to leverage their expertise in fraud prevention, sharing data and insights on fraudulent activity, and collaborating on developing new security measures.</a:t>
            </a:r>
          </a:p>
          <a:p>
            <a:pPr marL="742950" lvl="1" indent="-285750" algn="just">
              <a:lnSpc>
                <a:spcPct val="200000"/>
              </a:lnSpc>
              <a:buFont typeface="Times New Roman" panose="02020603050405020304" pitchFamily="18" charset="0"/>
              <a:buChar char="☻"/>
            </a:pPr>
            <a:r>
              <a:rPr lang="en-US" sz="1500" dirty="0">
                <a:latin typeface="Times New Roman" panose="02020603050405020304" pitchFamily="18" charset="0"/>
                <a:cs typeface="Times New Roman" panose="02020603050405020304" pitchFamily="18" charset="0"/>
              </a:rPr>
              <a:t>Consumer education and awareness campaigns to inform customers on how to protect themselves from fraud, such as avoiding phishing scams and using secure passwords.</a:t>
            </a:r>
          </a:p>
          <a:p>
            <a:pPr algn="just">
              <a:lnSpc>
                <a:spcPct val="200000"/>
              </a:lnSpc>
            </a:pPr>
            <a:r>
              <a:rPr lang="en-US" sz="1500" dirty="0">
                <a:latin typeface="Times New Roman" panose="02020603050405020304" pitchFamily="18" charset="0"/>
                <a:cs typeface="Times New Roman" panose="02020603050405020304" pitchFamily="18" charset="0"/>
              </a:rPr>
              <a:t>By adopting a multi-faceted approach, FinTech companies can prevent fraud, build trust with customers, and ensure the safety of financial transactions.</a:t>
            </a:r>
          </a:p>
        </p:txBody>
      </p:sp>
    </p:spTree>
    <p:extLst>
      <p:ext uri="{BB962C8B-B14F-4D97-AF65-F5344CB8AC3E}">
        <p14:creationId xmlns:p14="http://schemas.microsoft.com/office/powerpoint/2010/main" val="4002223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0C3F3D-3405-BBEE-E117-588F997CD131}"/>
              </a:ext>
            </a:extLst>
          </p:cNvPr>
          <p:cNvSpPr txBox="1"/>
          <p:nvPr/>
        </p:nvSpPr>
        <p:spPr>
          <a:xfrm>
            <a:off x="107546" y="394005"/>
            <a:ext cx="11976903" cy="6268319"/>
          </a:xfrm>
          <a:prstGeom prst="rect">
            <a:avLst/>
          </a:prstGeom>
          <a:noFill/>
        </p:spPr>
        <p:txBody>
          <a:bodyPr wrap="square">
            <a:spAutoFit/>
          </a:bodyPr>
          <a:lstStyle/>
          <a:p>
            <a:pPr algn="just">
              <a:lnSpc>
                <a:spcPct val="150000"/>
              </a:lnSpc>
            </a:pPr>
            <a:r>
              <a:rPr lang="en-US" sz="1500" b="1" i="0" dirty="0">
                <a:solidFill>
                  <a:srgbClr val="FFFF00"/>
                </a:solidFill>
                <a:effectLst/>
                <a:latin typeface="Times New Roman" panose="02020603050405020304" pitchFamily="18" charset="0"/>
                <a:cs typeface="Times New Roman" panose="02020603050405020304" pitchFamily="18" charset="0"/>
              </a:rPr>
              <a:t>Case Study 1: </a:t>
            </a:r>
            <a:r>
              <a:rPr lang="en-US" sz="1500" b="1" i="0" dirty="0" err="1">
                <a:solidFill>
                  <a:srgbClr val="FFFF00"/>
                </a:solidFill>
                <a:effectLst/>
                <a:latin typeface="Times New Roman" panose="02020603050405020304" pitchFamily="18" charset="0"/>
                <a:cs typeface="Times New Roman" panose="02020603050405020304" pitchFamily="18" charset="0"/>
              </a:rPr>
              <a:t>Revolut</a:t>
            </a:r>
            <a:endParaRPr lang="en-US" sz="1500" b="1" i="0" dirty="0">
              <a:solidFill>
                <a:srgbClr val="FFFF00"/>
              </a:solidFill>
              <a:effectLst/>
              <a:latin typeface="Times New Roman" panose="02020603050405020304" pitchFamily="18" charset="0"/>
              <a:cs typeface="Times New Roman" panose="02020603050405020304" pitchFamily="18" charset="0"/>
            </a:endParaRPr>
          </a:p>
          <a:p>
            <a:pPr algn="just">
              <a:lnSpc>
                <a:spcPct val="150000"/>
              </a:lnSpc>
            </a:pPr>
            <a:endParaRPr lang="en-US" sz="1300" b="0" i="0" dirty="0">
              <a:effectLst/>
              <a:latin typeface="Times New Roman" panose="02020603050405020304" pitchFamily="18"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IN" sz="1300" kern="0" dirty="0" err="1">
                <a:effectLst/>
                <a:latin typeface="Times New Roman" panose="02020603050405020304" pitchFamily="18" charset="0"/>
                <a:ea typeface="Times New Roman" panose="02020603050405020304" pitchFamily="18" charset="0"/>
                <a:cs typeface="Times New Roman" panose="02020603050405020304" pitchFamily="18" charset="0"/>
              </a:rPr>
              <a:t>Revolut</a:t>
            </a:r>
            <a:r>
              <a:rPr lang="en-IN" sz="1300" kern="0" dirty="0">
                <a:effectLst/>
                <a:latin typeface="Times New Roman" panose="02020603050405020304" pitchFamily="18" charset="0"/>
                <a:ea typeface="Times New Roman" panose="02020603050405020304" pitchFamily="18" charset="0"/>
                <a:cs typeface="Times New Roman" panose="02020603050405020304" pitchFamily="18" charset="0"/>
              </a:rPr>
              <a:t>, a UK-based fintech company, offers banking, currency exchange, and cryptocurrency trading services, disrupting traditional banks in Europe with low costs and cutting-edge services.</a:t>
            </a:r>
            <a:endParaRPr lang="en-IN" sz="13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en-IN" sz="1300" kern="0" dirty="0" err="1">
                <a:effectLst/>
                <a:latin typeface="Times New Roman" panose="02020603050405020304" pitchFamily="18" charset="0"/>
                <a:ea typeface="Times New Roman" panose="02020603050405020304" pitchFamily="18" charset="0"/>
                <a:cs typeface="Times New Roman" panose="02020603050405020304" pitchFamily="18" charset="0"/>
              </a:rPr>
              <a:t>Revolut's</a:t>
            </a:r>
            <a:r>
              <a:rPr lang="en-IN" sz="1300" kern="0" dirty="0">
                <a:effectLst/>
                <a:latin typeface="Times New Roman" panose="02020603050405020304" pitchFamily="18" charset="0"/>
                <a:ea typeface="Times New Roman" panose="02020603050405020304" pitchFamily="18" charset="0"/>
                <a:cs typeface="Times New Roman" panose="02020603050405020304" pitchFamily="18" charset="0"/>
              </a:rPr>
              <a:t> business model, while beneficial for customers, presents regulatory difficulties, particularly in the unregulated cryptocurrency industry.</a:t>
            </a:r>
          </a:p>
          <a:p>
            <a:pPr marL="342900" lvl="0" indent="-342900" algn="just">
              <a:lnSpc>
                <a:spcPct val="150000"/>
              </a:lnSpc>
              <a:spcAft>
                <a:spcPts val="800"/>
              </a:spcAft>
              <a:buSzPts val="1000"/>
              <a:buFont typeface="Symbol" panose="05050102010706020507" pitchFamily="18" charset="2"/>
              <a:buChar char=""/>
              <a:tabLst>
                <a:tab pos="457200" algn="l"/>
              </a:tabLst>
            </a:pPr>
            <a:r>
              <a:rPr lang="en-US" sz="1300" kern="0" dirty="0">
                <a:effectLst/>
                <a:latin typeface="Times New Roman" panose="02020603050405020304" pitchFamily="18" charset="0"/>
                <a:ea typeface="Times New Roman" panose="02020603050405020304" pitchFamily="18" charset="0"/>
                <a:cs typeface="Times New Roman" panose="02020603050405020304" pitchFamily="18" charset="0"/>
              </a:rPr>
              <a:t>Despite the limitations, </a:t>
            </a:r>
            <a:r>
              <a:rPr lang="en-US" sz="1300" kern="0" dirty="0" err="1">
                <a:effectLst/>
                <a:latin typeface="Times New Roman" panose="02020603050405020304" pitchFamily="18" charset="0"/>
                <a:ea typeface="Times New Roman" panose="02020603050405020304" pitchFamily="18" charset="0"/>
                <a:cs typeface="Times New Roman" panose="02020603050405020304" pitchFamily="18" charset="0"/>
              </a:rPr>
              <a:t>Revolut</a:t>
            </a:r>
            <a:r>
              <a:rPr lang="en-US" sz="1300" kern="0" dirty="0">
                <a:effectLst/>
                <a:latin typeface="Times New Roman" panose="02020603050405020304" pitchFamily="18" charset="0"/>
                <a:ea typeface="Times New Roman" panose="02020603050405020304" pitchFamily="18" charset="0"/>
                <a:cs typeface="Times New Roman" panose="02020603050405020304" pitchFamily="18" charset="0"/>
              </a:rPr>
              <a:t> has successfully attracted millions of users and has driven traditional financial institutions to adapt to the changing market conditions.</a:t>
            </a:r>
          </a:p>
          <a:p>
            <a:pPr marL="342900" lvl="0" indent="-342900" algn="just">
              <a:lnSpc>
                <a:spcPct val="150000"/>
              </a:lnSpc>
              <a:spcAft>
                <a:spcPts val="800"/>
              </a:spcAft>
              <a:buSzPts val="1000"/>
              <a:buFont typeface="Symbol" panose="05050102010706020507" pitchFamily="18" charset="2"/>
              <a:buChar char=""/>
              <a:tabLst>
                <a:tab pos="457200" algn="l"/>
              </a:tabLst>
            </a:pPr>
            <a:r>
              <a:rPr lang="en-IN" sz="1300" kern="0" dirty="0">
                <a:effectLst/>
                <a:latin typeface="Times New Roman" panose="02020603050405020304" pitchFamily="18" charset="0"/>
                <a:ea typeface="Times New Roman" panose="02020603050405020304" pitchFamily="18" charset="0"/>
                <a:cs typeface="Times New Roman" panose="02020603050405020304" pitchFamily="18" charset="0"/>
              </a:rPr>
              <a:t>The </a:t>
            </a:r>
            <a:r>
              <a:rPr lang="en-IN" sz="1300" kern="0" dirty="0" err="1">
                <a:effectLst/>
                <a:latin typeface="Times New Roman" panose="02020603050405020304" pitchFamily="18" charset="0"/>
                <a:ea typeface="Times New Roman" panose="02020603050405020304" pitchFamily="18" charset="0"/>
                <a:cs typeface="Times New Roman" panose="02020603050405020304" pitchFamily="18" charset="0"/>
              </a:rPr>
              <a:t>Revolut</a:t>
            </a:r>
            <a:r>
              <a:rPr lang="en-IN" sz="1300" kern="0" dirty="0">
                <a:effectLst/>
                <a:latin typeface="Times New Roman" panose="02020603050405020304" pitchFamily="18" charset="0"/>
                <a:ea typeface="Times New Roman" panose="02020603050405020304" pitchFamily="18" charset="0"/>
                <a:cs typeface="Times New Roman" panose="02020603050405020304" pitchFamily="18" charset="0"/>
              </a:rPr>
              <a:t> case study highlights the challenges of balancing innovation and customer protection in the rapidly developing fintech industry.</a:t>
            </a:r>
            <a:endParaRPr lang="en-IN" sz="13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endParaRPr lang="en-US" sz="1300" b="1" i="0" dirty="0">
              <a:effectLst/>
              <a:latin typeface="Times New Roman" panose="02020603050405020304" pitchFamily="18" charset="0"/>
              <a:cs typeface="Times New Roman" panose="02020603050405020304" pitchFamily="18" charset="0"/>
            </a:endParaRPr>
          </a:p>
          <a:p>
            <a:pPr algn="just">
              <a:lnSpc>
                <a:spcPct val="150000"/>
              </a:lnSpc>
            </a:pPr>
            <a:endParaRPr lang="en-US" sz="1300" b="1" i="0" dirty="0">
              <a:effectLst/>
              <a:latin typeface="Times New Roman" panose="02020603050405020304" pitchFamily="18" charset="0"/>
              <a:cs typeface="Times New Roman" panose="02020603050405020304" pitchFamily="18" charset="0"/>
            </a:endParaRPr>
          </a:p>
          <a:p>
            <a:pPr algn="just">
              <a:lnSpc>
                <a:spcPct val="150000"/>
              </a:lnSpc>
            </a:pPr>
            <a:r>
              <a:rPr lang="en-US" sz="1500" b="1" i="0" dirty="0">
                <a:solidFill>
                  <a:srgbClr val="FFFF00"/>
                </a:solidFill>
                <a:effectLst/>
                <a:latin typeface="Times New Roman" panose="02020603050405020304" pitchFamily="18" charset="0"/>
                <a:cs typeface="Times New Roman" panose="02020603050405020304" pitchFamily="18" charset="0"/>
              </a:rPr>
              <a:t>Case Study </a:t>
            </a:r>
            <a:r>
              <a:rPr lang="en-US" sz="1500" b="1" dirty="0">
                <a:solidFill>
                  <a:srgbClr val="FFFF00"/>
                </a:solidFill>
                <a:latin typeface="Times New Roman" panose="02020603050405020304" pitchFamily="18" charset="0"/>
                <a:cs typeface="Times New Roman" panose="02020603050405020304" pitchFamily="18" charset="0"/>
              </a:rPr>
              <a:t>2</a:t>
            </a:r>
            <a:r>
              <a:rPr lang="en-US" sz="1500" b="1" i="0" dirty="0">
                <a:solidFill>
                  <a:srgbClr val="FFFF00"/>
                </a:solidFill>
                <a:effectLst/>
                <a:latin typeface="Times New Roman" panose="02020603050405020304" pitchFamily="18" charset="0"/>
                <a:cs typeface="Times New Roman" panose="02020603050405020304" pitchFamily="18" charset="0"/>
              </a:rPr>
              <a:t>: N26</a:t>
            </a:r>
          </a:p>
          <a:p>
            <a:pPr algn="just">
              <a:lnSpc>
                <a:spcPct val="150000"/>
              </a:lnSpc>
            </a:pPr>
            <a:endParaRPr lang="en-US" sz="1300" b="0" i="0" dirty="0">
              <a:effectLst/>
              <a:latin typeface="Times New Roman" panose="02020603050405020304" pitchFamily="18" charset="0"/>
              <a:cs typeface="Times New Roman" panose="02020603050405020304" pitchFamily="18" charset="0"/>
            </a:endParaRPr>
          </a:p>
          <a:p>
            <a:pPr marL="342900" lvl="0" indent="-342900" algn="just">
              <a:lnSpc>
                <a:spcPct val="150000"/>
              </a:lnSpc>
              <a:spcAft>
                <a:spcPts val="800"/>
              </a:spcAft>
              <a:buSzPts val="1000"/>
              <a:buFontTx/>
              <a:buChar char="♦"/>
              <a:tabLst>
                <a:tab pos="457200" algn="l"/>
              </a:tabLst>
            </a:pPr>
            <a:r>
              <a:rPr lang="en-IN" sz="1300" kern="0" dirty="0">
                <a:effectLst/>
                <a:latin typeface="Times New Roman" panose="02020603050405020304" pitchFamily="18" charset="0"/>
                <a:ea typeface="Times New Roman" panose="02020603050405020304" pitchFamily="18" charset="0"/>
                <a:cs typeface="Times New Roman" panose="02020603050405020304" pitchFamily="18" charset="0"/>
              </a:rPr>
              <a:t>N26, a German-based fintech startup, provides digital banking services throughout Europe and has experienced significant growth due to user-friendly design and tempting features.</a:t>
            </a:r>
          </a:p>
          <a:p>
            <a:pPr marL="342900" lvl="0" indent="-342900" algn="just">
              <a:lnSpc>
                <a:spcPct val="150000"/>
              </a:lnSpc>
              <a:spcAft>
                <a:spcPts val="800"/>
              </a:spcAft>
              <a:buSzPts val="1000"/>
              <a:buFontTx/>
              <a:buChar char="♦"/>
              <a:tabLst>
                <a:tab pos="457200" algn="l"/>
              </a:tabLst>
            </a:pPr>
            <a:r>
              <a:rPr lang="en-IN" sz="1300" kern="0" dirty="0">
                <a:effectLst/>
                <a:latin typeface="Times New Roman" panose="02020603050405020304" pitchFamily="18" charset="0"/>
                <a:ea typeface="Times New Roman" panose="02020603050405020304" pitchFamily="18" charset="0"/>
                <a:cs typeface="Times New Roman" panose="02020603050405020304" pitchFamily="18" charset="0"/>
              </a:rPr>
              <a:t>Compliance with regulations, fierce competition, and technical challenges were among the challenges faced by N26 while scaling its platform.</a:t>
            </a:r>
          </a:p>
          <a:p>
            <a:pPr marL="342900" lvl="0" indent="-342900" algn="just">
              <a:lnSpc>
                <a:spcPct val="150000"/>
              </a:lnSpc>
              <a:spcAft>
                <a:spcPts val="800"/>
              </a:spcAft>
              <a:buSzPts val="1000"/>
              <a:buFontTx/>
              <a:buChar char="♦"/>
              <a:tabLst>
                <a:tab pos="457200" algn="l"/>
              </a:tabLst>
            </a:pPr>
            <a:r>
              <a:rPr lang="en-IN" sz="1300" kern="0" dirty="0">
                <a:effectLst/>
                <a:latin typeface="Times New Roman" panose="02020603050405020304" pitchFamily="18" charset="0"/>
                <a:ea typeface="Times New Roman" panose="02020603050405020304" pitchFamily="18" charset="0"/>
                <a:cs typeface="Times New Roman" panose="02020603050405020304" pitchFamily="18" charset="0"/>
              </a:rPr>
              <a:t>N26 invested in customer service, offered new choices, such as insurance and investment products, and developed a flexible cloud-based platform to overcome these challenges.</a:t>
            </a:r>
          </a:p>
          <a:p>
            <a:pPr marL="342900" lvl="0" indent="-342900" algn="just">
              <a:lnSpc>
                <a:spcPct val="150000"/>
              </a:lnSpc>
              <a:spcAft>
                <a:spcPts val="800"/>
              </a:spcAft>
              <a:buSzPts val="1000"/>
              <a:buFontTx/>
              <a:buChar char="♦"/>
              <a:tabLst>
                <a:tab pos="457200" algn="l"/>
              </a:tabLst>
            </a:pPr>
            <a:r>
              <a:rPr lang="en-IN" sz="1300" kern="0" dirty="0">
                <a:effectLst/>
                <a:latin typeface="Times New Roman" panose="02020603050405020304" pitchFamily="18" charset="0"/>
                <a:ea typeface="Times New Roman" panose="02020603050405020304" pitchFamily="18" charset="0"/>
                <a:cs typeface="Times New Roman" panose="02020603050405020304" pitchFamily="18" charset="0"/>
              </a:rPr>
              <a:t>Despite the obstacles, N26 has achieved success by serving over 7 million customers in 25 European countries and raising over $800 million in funding, highlighting the constraints of growth in the competitive European fintech market.</a:t>
            </a:r>
            <a:endParaRPr lang="en-IN" sz="13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BDE52AD-4AEE-AF63-3DF4-7E23F188EAFC}"/>
              </a:ext>
            </a:extLst>
          </p:cNvPr>
          <p:cNvSpPr txBox="1"/>
          <p:nvPr/>
        </p:nvSpPr>
        <p:spPr>
          <a:xfrm>
            <a:off x="3048717" y="97081"/>
            <a:ext cx="6094562" cy="400110"/>
          </a:xfrm>
          <a:prstGeom prst="rect">
            <a:avLst/>
          </a:prstGeom>
          <a:noFill/>
        </p:spPr>
        <p:txBody>
          <a:bodyPr wrap="square">
            <a:spAutoFit/>
          </a:bodyPr>
          <a:lstStyle/>
          <a:p>
            <a:pPr algn="ctr"/>
            <a:r>
              <a:rPr lang="en-GB" sz="2000" b="1" kern="100" dirty="0">
                <a:effectLst/>
                <a:latin typeface="Times New Roman" panose="02020603050405020304" pitchFamily="18" charset="0"/>
                <a:ea typeface="Calibri" panose="020F0502020204030204" pitchFamily="34" charset="0"/>
                <a:cs typeface="Times New Roman" panose="02020603050405020304" pitchFamily="18" charset="0"/>
              </a:rPr>
              <a:t>Case Studies : </a:t>
            </a:r>
            <a:r>
              <a:rPr lang="en-GB" sz="2000" b="1" kern="100" dirty="0" err="1">
                <a:effectLst/>
                <a:latin typeface="Times New Roman" panose="02020603050405020304" pitchFamily="18" charset="0"/>
                <a:ea typeface="Calibri" panose="020F0502020204030204" pitchFamily="34" charset="0"/>
                <a:cs typeface="Times New Roman" panose="02020603050405020304" pitchFamily="18" charset="0"/>
              </a:rPr>
              <a:t>Revolut</a:t>
            </a:r>
            <a:r>
              <a:rPr lang="en-GB" sz="2000" b="1" kern="100" dirty="0">
                <a:effectLst/>
                <a:latin typeface="Times New Roman" panose="02020603050405020304" pitchFamily="18" charset="0"/>
                <a:ea typeface="Calibri" panose="020F0502020204030204" pitchFamily="34" charset="0"/>
                <a:cs typeface="Times New Roman" panose="02020603050405020304" pitchFamily="18" charset="0"/>
              </a:rPr>
              <a:t> and N26</a:t>
            </a:r>
            <a:endParaRPr lang="en-IN" sz="2000" b="1" dirty="0">
              <a:latin typeface="Times New Roman" panose="02020603050405020304" pitchFamily="18" charset="0"/>
              <a:cs typeface="Times New Roman" panose="02020603050405020304" pitchFamily="18" charset="0"/>
            </a:endParaRPr>
          </a:p>
        </p:txBody>
      </p:sp>
      <p:pic>
        <p:nvPicPr>
          <p:cNvPr id="5" name="Picture 4" descr="Logo&#10;&#10;Description automatically generated with low confidence">
            <a:extLst>
              <a:ext uri="{FF2B5EF4-FFF2-40B4-BE49-F238E27FC236}">
                <a16:creationId xmlns:a16="http://schemas.microsoft.com/office/drawing/2014/main" id="{10BCC468-DBD4-99A9-B938-2004F1674FC0}"/>
              </a:ext>
            </a:extLst>
          </p:cNvPr>
          <p:cNvPicPr>
            <a:picLocks noChangeAspect="1"/>
          </p:cNvPicPr>
          <p:nvPr/>
        </p:nvPicPr>
        <p:blipFill>
          <a:blip r:embed="rId2"/>
          <a:stretch>
            <a:fillRect/>
          </a:stretch>
        </p:blipFill>
        <p:spPr>
          <a:xfrm>
            <a:off x="10980506" y="110534"/>
            <a:ext cx="817560" cy="827409"/>
          </a:xfrm>
          <a:prstGeom prst="rect">
            <a:avLst/>
          </a:prstGeom>
        </p:spPr>
      </p:pic>
      <p:pic>
        <p:nvPicPr>
          <p:cNvPr id="7" name="Picture 6" descr="A picture containing text, clipart, vector graphics&#10;&#10;Description automatically generated">
            <a:extLst>
              <a:ext uri="{FF2B5EF4-FFF2-40B4-BE49-F238E27FC236}">
                <a16:creationId xmlns:a16="http://schemas.microsoft.com/office/drawing/2014/main" id="{BD73335B-54C5-4009-D438-BD080A004265}"/>
              </a:ext>
            </a:extLst>
          </p:cNvPr>
          <p:cNvPicPr>
            <a:picLocks noChangeAspect="1"/>
          </p:cNvPicPr>
          <p:nvPr/>
        </p:nvPicPr>
        <p:blipFill>
          <a:blip r:embed="rId3"/>
          <a:stretch>
            <a:fillRect/>
          </a:stretch>
        </p:blipFill>
        <p:spPr>
          <a:xfrm>
            <a:off x="10871231" y="2910945"/>
            <a:ext cx="1036109" cy="1036109"/>
          </a:xfrm>
          <a:prstGeom prst="rect">
            <a:avLst/>
          </a:prstGeom>
        </p:spPr>
      </p:pic>
      <p:sp>
        <p:nvSpPr>
          <p:cNvPr id="6" name="TextBox 5">
            <a:extLst>
              <a:ext uri="{FF2B5EF4-FFF2-40B4-BE49-F238E27FC236}">
                <a16:creationId xmlns:a16="http://schemas.microsoft.com/office/drawing/2014/main" id="{0FBB554D-221D-12B0-E38E-11268DE10FED}"/>
              </a:ext>
            </a:extLst>
          </p:cNvPr>
          <p:cNvSpPr txBox="1"/>
          <p:nvPr/>
        </p:nvSpPr>
        <p:spPr>
          <a:xfrm>
            <a:off x="9466031" y="288009"/>
            <a:ext cx="1514475" cy="369332"/>
          </a:xfrm>
          <a:prstGeom prst="rect">
            <a:avLst/>
          </a:prstGeom>
          <a:noFill/>
        </p:spPr>
        <p:txBody>
          <a:bodyPr wrap="square">
            <a:spAutoFit/>
          </a:bodyPr>
          <a:lstStyle/>
          <a:p>
            <a:r>
              <a:rPr lang="en-IN" b="1" i="0" dirty="0">
                <a:solidFill>
                  <a:srgbClr val="FFC000"/>
                </a:solidFill>
                <a:effectLst/>
                <a:latin typeface="Times New Roman" panose="02020603050405020304" pitchFamily="18" charset="0"/>
                <a:cs typeface="Times New Roman" panose="02020603050405020304" pitchFamily="18" charset="0"/>
              </a:rPr>
              <a:t>July 1, 2015</a:t>
            </a:r>
            <a:endParaRPr lang="en-IN" b="1" dirty="0">
              <a:solidFill>
                <a:srgbClr val="FFC000"/>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536A1C3C-E018-2740-45E4-D6F21DCC0485}"/>
              </a:ext>
            </a:extLst>
          </p:cNvPr>
          <p:cNvSpPr txBox="1"/>
          <p:nvPr/>
        </p:nvSpPr>
        <p:spPr>
          <a:xfrm>
            <a:off x="8982506" y="3244333"/>
            <a:ext cx="1888725" cy="369332"/>
          </a:xfrm>
          <a:prstGeom prst="rect">
            <a:avLst/>
          </a:prstGeom>
          <a:noFill/>
        </p:spPr>
        <p:txBody>
          <a:bodyPr wrap="square">
            <a:spAutoFit/>
          </a:bodyPr>
          <a:lstStyle/>
          <a:p>
            <a:r>
              <a:rPr lang="en-IN" b="1" i="0" dirty="0">
                <a:solidFill>
                  <a:srgbClr val="FFC000"/>
                </a:solidFill>
                <a:effectLst/>
                <a:latin typeface="Times New Roman" panose="02020603050405020304" pitchFamily="18" charset="0"/>
                <a:cs typeface="Times New Roman" panose="02020603050405020304" pitchFamily="18" charset="0"/>
              </a:rPr>
              <a:t>February, 2013</a:t>
            </a:r>
            <a:endParaRPr lang="en-IN" dirty="0"/>
          </a:p>
        </p:txBody>
      </p:sp>
    </p:spTree>
    <p:extLst>
      <p:ext uri="{BB962C8B-B14F-4D97-AF65-F5344CB8AC3E}">
        <p14:creationId xmlns:p14="http://schemas.microsoft.com/office/powerpoint/2010/main" val="304422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4EEB13-7119-926B-C62A-1673E7B7FBEA}"/>
              </a:ext>
            </a:extLst>
          </p:cNvPr>
          <p:cNvSpPr txBox="1"/>
          <p:nvPr/>
        </p:nvSpPr>
        <p:spPr>
          <a:xfrm>
            <a:off x="3048718" y="68462"/>
            <a:ext cx="6094562" cy="498663"/>
          </a:xfrm>
          <a:prstGeom prst="rect">
            <a:avLst/>
          </a:prstGeom>
          <a:noFill/>
        </p:spPr>
        <p:txBody>
          <a:bodyPr wrap="square">
            <a:spAutoFit/>
          </a:bodyPr>
          <a:lstStyle/>
          <a:p>
            <a:pPr algn="ctr">
              <a:lnSpc>
                <a:spcPct val="150000"/>
              </a:lnSpc>
            </a:pPr>
            <a:r>
              <a:rPr lang="en-US" sz="2000" b="1" dirty="0">
                <a:latin typeface="Times New Roman" panose="02020603050405020304" pitchFamily="18" charset="0"/>
                <a:cs typeface="Times New Roman" panose="02020603050405020304" pitchFamily="18" charset="0"/>
              </a:rPr>
              <a:t>Key Challenges  </a:t>
            </a:r>
            <a:endParaRPr lang="en-GB" sz="2000" b="1" dirty="0">
              <a:latin typeface="Times New Roman" panose="02020603050405020304" pitchFamily="18" charset="0"/>
              <a:cs typeface="Times New Roman" panose="02020603050405020304" pitchFamily="18" charset="0"/>
            </a:endParaRPr>
          </a:p>
        </p:txBody>
      </p:sp>
      <p:sp>
        <p:nvSpPr>
          <p:cNvPr id="6" name="Rectangle 1">
            <a:extLst>
              <a:ext uri="{FF2B5EF4-FFF2-40B4-BE49-F238E27FC236}">
                <a16:creationId xmlns:a16="http://schemas.microsoft.com/office/drawing/2014/main" id="{182A8F4A-A8A4-FEF9-77C9-9E935AAEBD4E}"/>
              </a:ext>
            </a:extLst>
          </p:cNvPr>
          <p:cNvSpPr>
            <a:spLocks noChangeArrowheads="1"/>
          </p:cNvSpPr>
          <p:nvPr/>
        </p:nvSpPr>
        <p:spPr bwMode="auto">
          <a:xfrm>
            <a:off x="96328" y="688731"/>
            <a:ext cx="11999343" cy="5028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Many FinTech companies operate across borders, which can create trials and challenges for regulators in terms of jurisdiction and coordination.</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FinTech has disrupted the traditional financial industry, creating both opportunities and challenges.</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FinTech also poses challenges to data privacy and cybersecurity.</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This rapid growth has brought about numerous challenges, particularly in terms of regulation and compliance.</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lang="en-US" altLang="en-US" dirty="0">
                <a:latin typeface="Times New Roman" panose="02020603050405020304" pitchFamily="18" charset="0"/>
                <a:cs typeface="Times New Roman" panose="02020603050405020304" pitchFamily="18" charset="0"/>
              </a:rPr>
              <a:t>C</a:t>
            </a: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hallenge of regulating FinTech in Europe is the fragmented nature of the market.</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Challenge cost of compliance, which can be a significant burden for FinTech startups, particularly those with limited resources.</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Funding is also a challenge for many FinTech market players.</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Heavy reliance on talent acquisition, retention, partnerships, and collaborations are key challenges in FinTech.</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The rapid development of FinTech has also introduced new challenges to competition policy.</a:t>
            </a:r>
          </a:p>
          <a:p>
            <a:pPr marL="285750" marR="0" lvl="0" indent="-285750" algn="just" defTabSz="914400" rtl="0" eaLnBrk="0" fontAlgn="base" latinLnBrk="0" hangingPunct="0">
              <a:lnSpc>
                <a:spcPct val="150000"/>
              </a:lnSpc>
              <a:spcBef>
                <a:spcPct val="0"/>
              </a:spcBef>
              <a:spcAft>
                <a:spcPct val="0"/>
              </a:spcAft>
              <a:buClrTx/>
              <a:buSzTx/>
              <a:buFont typeface="Times New Roman" panose="02020603050405020304" pitchFamily="18" charset="0"/>
              <a:buChar char="►"/>
              <a:tabLst/>
            </a:pP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challenge is keeping up with the rapid pace of innovation in FinTech.</a:t>
            </a:r>
          </a:p>
        </p:txBody>
      </p:sp>
    </p:spTree>
    <p:extLst>
      <p:ext uri="{BB962C8B-B14F-4D97-AF65-F5344CB8AC3E}">
        <p14:creationId xmlns:p14="http://schemas.microsoft.com/office/powerpoint/2010/main" val="233545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6A163A2-068C-26D3-B1B3-F517A22BF85F}"/>
              </a:ext>
            </a:extLst>
          </p:cNvPr>
          <p:cNvSpPr txBox="1"/>
          <p:nvPr/>
        </p:nvSpPr>
        <p:spPr>
          <a:xfrm>
            <a:off x="251603" y="530309"/>
            <a:ext cx="11688793" cy="5859553"/>
          </a:xfrm>
          <a:prstGeom prst="rect">
            <a:avLst/>
          </a:prstGeom>
          <a:noFill/>
        </p:spPr>
        <p:txBody>
          <a:bodyPr wrap="square">
            <a:spAutoFit/>
          </a:bodyPr>
          <a:lstStyle/>
          <a:p>
            <a:pPr marL="285750" indent="-285750" algn="just">
              <a:lnSpc>
                <a:spcPct val="150000"/>
              </a:lnSpc>
              <a:buFont typeface="Wingdings" panose="05000000000000000000" pitchFamily="2" charset="2"/>
              <a:buChar char="Ø"/>
            </a:pPr>
            <a:r>
              <a:rPr lang="en-US" b="0" i="0" dirty="0">
                <a:effectLst/>
                <a:latin typeface="Times New Roman" panose="02020603050405020304" pitchFamily="18" charset="0"/>
                <a:cs typeface="Times New Roman" panose="02020603050405020304" pitchFamily="18" charset="0"/>
              </a:rPr>
              <a:t>FinTech has been revolutionizing the financial industry by providing innovative solutions that offer faster, more efficient </a:t>
            </a:r>
            <a:r>
              <a:rPr lang="en-US" dirty="0">
                <a:latin typeface="Times New Roman" panose="02020603050405020304" pitchFamily="18" charset="0"/>
                <a:cs typeface="Times New Roman" panose="02020603050405020304" pitchFamily="18" charset="0"/>
              </a:rPr>
              <a:t>more choice</a:t>
            </a:r>
            <a:r>
              <a:rPr lang="en-US" b="0" i="0" dirty="0">
                <a:effectLst/>
                <a:latin typeface="Times New Roman" panose="02020603050405020304" pitchFamily="18" charset="0"/>
                <a:cs typeface="Times New Roman" panose="02020603050405020304" pitchFamily="18" charset="0"/>
              </a:rPr>
              <a:t>, and cost-effective services to </a:t>
            </a:r>
            <a:r>
              <a:rPr lang="en-US" dirty="0">
                <a:latin typeface="Times New Roman" panose="02020603050405020304" pitchFamily="18" charset="0"/>
                <a:cs typeface="Times New Roman" panose="02020603050405020304" pitchFamily="18" charset="0"/>
              </a:rPr>
              <a:t>C</a:t>
            </a:r>
            <a:r>
              <a:rPr lang="en-US" b="0" i="0" dirty="0">
                <a:effectLst/>
                <a:latin typeface="Times New Roman" panose="02020603050405020304" pitchFamily="18" charset="0"/>
                <a:cs typeface="Times New Roman" panose="02020603050405020304" pitchFamily="18" charset="0"/>
              </a:rPr>
              <a:t>onsumers and businesses.</a:t>
            </a:r>
          </a:p>
          <a:p>
            <a:pPr marL="285750" indent="-285750" algn="just">
              <a:lnSpc>
                <a:spcPct val="150000"/>
              </a:lnSpc>
              <a:buFont typeface="Wingdings" panose="05000000000000000000" pitchFamily="2" charset="2"/>
              <a:buChar char="Ø"/>
            </a:pPr>
            <a:r>
              <a:rPr lang="en-US" b="0" i="0" dirty="0">
                <a:effectLst/>
                <a:latin typeface="Times New Roman" panose="02020603050405020304" pitchFamily="18" charset="0"/>
                <a:cs typeface="Times New Roman" panose="02020603050405020304" pitchFamily="18" charset="0"/>
              </a:rPr>
              <a:t>Round-the-clock access to financial services through fintech innovation has enhanced the overall customer experience and </a:t>
            </a:r>
            <a:r>
              <a:rPr lang="en-IN" sz="1800" dirty="0">
                <a:effectLst/>
                <a:latin typeface="Times New Roman" panose="02020603050405020304" pitchFamily="18" charset="0"/>
                <a:ea typeface="Calibri" panose="020F0502020204030204" pitchFamily="34" charset="0"/>
                <a:cs typeface="Latha" panose="020B0604020202020204" pitchFamily="34" charset="0"/>
              </a:rPr>
              <a:t>raised the quality of life for consumers</a:t>
            </a:r>
            <a:r>
              <a:rPr lang="en-US" b="0" i="0" dirty="0">
                <a:effectLst/>
                <a:latin typeface="Times New Roman" panose="02020603050405020304" pitchFamily="18" charset="0"/>
                <a:cs typeface="Times New Roman" panose="02020603050405020304" pitchFamily="18" charset="0"/>
              </a:rPr>
              <a:t>.</a:t>
            </a:r>
          </a:p>
          <a:p>
            <a:pPr marL="285750" indent="-285750" algn="just">
              <a:lnSpc>
                <a:spcPct val="150000"/>
              </a:lnSpc>
              <a:buFont typeface="Wingdings" panose="05000000000000000000" pitchFamily="2" charset="2"/>
              <a:buChar char="Ø"/>
            </a:pPr>
            <a:r>
              <a:rPr lang="en-US" b="0" i="0" dirty="0">
                <a:effectLst/>
                <a:latin typeface="Times New Roman" panose="02020603050405020304" pitchFamily="18" charset="0"/>
                <a:cs typeface="Times New Roman" panose="02020603050405020304" pitchFamily="18" charset="0"/>
              </a:rPr>
              <a:t>Open banking systems promoting the disclosure of financial information to approved FinTech firms are gaining momentum.</a:t>
            </a:r>
          </a:p>
          <a:p>
            <a:pPr marL="285750" indent="-285750" algn="just">
              <a:lnSpc>
                <a:spcPct val="150000"/>
              </a:lnSpc>
              <a:buFont typeface="Wingdings" panose="05000000000000000000" pitchFamily="2" charset="2"/>
              <a:buChar char="Ø"/>
            </a:pPr>
            <a:r>
              <a:rPr lang="en-US" b="0" i="0" dirty="0">
                <a:effectLst/>
                <a:latin typeface="Times New Roman" panose="02020603050405020304" pitchFamily="18" charset="0"/>
                <a:cs typeface="Times New Roman" panose="02020603050405020304" pitchFamily="18" charset="0"/>
              </a:rPr>
              <a:t>FinTech regulation and compliance are essential for promoting innovation and competition in the financial services industry.</a:t>
            </a:r>
          </a:p>
          <a:p>
            <a:pPr marL="285750" indent="-285750" algn="just">
              <a:lnSpc>
                <a:spcPct val="150000"/>
              </a:lnSpc>
              <a:buFont typeface="Wingdings" panose="05000000000000000000" pitchFamily="2" charset="2"/>
              <a:buChar char="Ø"/>
            </a:pPr>
            <a:r>
              <a:rPr lang="en-IN" dirty="0">
                <a:latin typeface="Times New Roman" panose="02020603050405020304" pitchFamily="18" charset="0"/>
                <a:ea typeface="Calibri" panose="020F0502020204030204" pitchFamily="34" charset="0"/>
              </a:rPr>
              <a:t>T</a:t>
            </a:r>
            <a:r>
              <a:rPr lang="en-IN" sz="1800" dirty="0">
                <a:effectLst/>
                <a:latin typeface="Times New Roman" panose="02020603050405020304" pitchFamily="18" charset="0"/>
                <a:ea typeface="Calibri" panose="020F0502020204030204" pitchFamily="34" charset="0"/>
              </a:rPr>
              <a:t>he Growth of FinTech is set to continue, driven by the increasing demand for innovative and convenient financial services.</a:t>
            </a:r>
          </a:p>
          <a:p>
            <a:pPr marL="285750" indent="-285750" algn="just">
              <a:lnSpc>
                <a:spcPct val="150000"/>
              </a:lnSpc>
              <a:buFont typeface="Wingdings" panose="05000000000000000000" pitchFamily="2" charset="2"/>
              <a:buChar char="Ø"/>
            </a:pPr>
            <a:r>
              <a:rPr lang="en-IN" sz="1800" dirty="0">
                <a:effectLst/>
                <a:latin typeface="Times New Roman" panose="02020603050405020304" pitchFamily="18" charset="0"/>
                <a:ea typeface="Calibri" panose="020F0502020204030204" pitchFamily="34" charset="0"/>
              </a:rPr>
              <a:t>As technology progresses and customer expectations evolve, FinTech is expected to play a significant role in shaping the future of finance.</a:t>
            </a:r>
          </a:p>
          <a:p>
            <a:pPr marL="285750" indent="-285750" algn="just">
              <a:lnSpc>
                <a:spcPct val="150000"/>
              </a:lnSpc>
              <a:buFont typeface="Wingdings" panose="05000000000000000000" pitchFamily="2" charset="2"/>
              <a:buChar char="Ø"/>
            </a:pPr>
            <a:r>
              <a:rPr lang="en-IN" sz="1800" dirty="0">
                <a:effectLst/>
                <a:latin typeface="Times New Roman" panose="02020603050405020304" pitchFamily="18" charset="0"/>
                <a:ea typeface="Calibri" panose="020F0502020204030204" pitchFamily="34" charset="0"/>
              </a:rPr>
              <a:t>FinTech companies could provide financial services to many people who were previously excluded from the formal financial system. This has increased economic activity and improved the living standards of the countries.</a:t>
            </a:r>
            <a:endParaRPr lang="en-US" b="0" i="0" dirty="0">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1E6D1AD4-7865-DC4F-C544-6AFD832928E6}"/>
              </a:ext>
            </a:extLst>
          </p:cNvPr>
          <p:cNvSpPr txBox="1"/>
          <p:nvPr/>
        </p:nvSpPr>
        <p:spPr>
          <a:xfrm>
            <a:off x="2682815" y="130199"/>
            <a:ext cx="6424522" cy="400110"/>
          </a:xfrm>
          <a:prstGeom prst="rect">
            <a:avLst/>
          </a:prstGeom>
          <a:noFill/>
        </p:spPr>
        <p:txBody>
          <a:bodyPr wrap="square">
            <a:spAutoFit/>
          </a:bodyPr>
          <a:lstStyle/>
          <a:p>
            <a:pPr algn="ctr"/>
            <a:r>
              <a:rPr lang="en-IN" sz="2000" b="1" dirty="0">
                <a:latin typeface="Times New Roman" panose="02020603050405020304" pitchFamily="18" charset="0"/>
                <a:cs typeface="Times New Roman" panose="02020603050405020304" pitchFamily="18" charset="0"/>
              </a:rPr>
              <a:t>R</a:t>
            </a:r>
            <a:r>
              <a:rPr lang="en-IN" sz="2000" b="1" i="0" dirty="0">
                <a:effectLst/>
                <a:latin typeface="Times New Roman" panose="02020603050405020304" pitchFamily="18" charset="0"/>
                <a:cs typeface="Times New Roman" panose="02020603050405020304" pitchFamily="18" charset="0"/>
              </a:rPr>
              <a:t>esult</a:t>
            </a:r>
            <a:endParaRPr lang="en-I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630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0FFBCE-AD7C-1BD8-9185-230F55D00370}"/>
              </a:ext>
            </a:extLst>
          </p:cNvPr>
          <p:cNvSpPr txBox="1"/>
          <p:nvPr/>
        </p:nvSpPr>
        <p:spPr>
          <a:xfrm>
            <a:off x="176836" y="986446"/>
            <a:ext cx="11800935" cy="4613058"/>
          </a:xfrm>
          <a:prstGeom prst="rect">
            <a:avLst/>
          </a:prstGeom>
          <a:noFill/>
        </p:spPr>
        <p:txBody>
          <a:bodyPr wrap="square">
            <a:spAutoFit/>
          </a:bodyPr>
          <a:lstStyle/>
          <a:p>
            <a:pPr lvl="0" algn="just">
              <a:lnSpc>
                <a:spcPct val="150000"/>
              </a:lnSpc>
              <a:spcAft>
                <a:spcPts val="800"/>
              </a:spcAft>
              <a:buSzPts val="1000"/>
              <a:tabLst>
                <a:tab pos="457200" algn="l"/>
              </a:tabLst>
            </a:pPr>
            <a:r>
              <a:rPr lang="en-IN" kern="0" dirty="0">
                <a:effectLst/>
                <a:latin typeface="Times New Roman" panose="02020603050405020304" pitchFamily="18" charset="0"/>
                <a:ea typeface="Times New Roman" panose="02020603050405020304" pitchFamily="18" charset="0"/>
                <a:cs typeface="Times New Roman" panose="02020603050405020304" pitchFamily="18" charset="0"/>
              </a:rPr>
              <a:t>Europe's FinTech sector is poised for significant growth in the coming years. </a:t>
            </a:r>
            <a:r>
              <a:rPr lang="en-IN" dirty="0">
                <a:effectLst/>
                <a:latin typeface="Times New Roman" panose="02020603050405020304" pitchFamily="18" charset="0"/>
                <a:ea typeface="Times New Roman" panose="02020603050405020304" pitchFamily="18" charset="0"/>
                <a:cs typeface="Times New Roman" panose="02020603050405020304" pitchFamily="18" charset="0"/>
              </a:rPr>
              <a:t>FinTech has disrupted the traditional financial services industry with innovative products and services. </a:t>
            </a:r>
            <a:r>
              <a:rPr lang="en-IN" kern="0" dirty="0">
                <a:effectLst/>
                <a:latin typeface="Times New Roman" panose="02020603050405020304" pitchFamily="18" charset="0"/>
                <a:ea typeface="Times New Roman" panose="02020603050405020304" pitchFamily="18" charset="0"/>
                <a:cs typeface="Times New Roman" panose="02020603050405020304" pitchFamily="18" charset="0"/>
              </a:rPr>
              <a:t>Factors driving growth in the FinTech industry include rising smartphone use, increasing focus on regulatory compliance, and the worldwide outbreak of COVID-19.</a:t>
            </a:r>
            <a:r>
              <a:rPr lang="en-IN" kern="100" dirty="0">
                <a:latin typeface="Times New Roman" panose="02020603050405020304" pitchFamily="18" charset="0"/>
                <a:ea typeface="Times New Roman" panose="02020603050405020304" pitchFamily="18" charset="0"/>
                <a:cs typeface="Times New Roman" panose="02020603050405020304" pitchFamily="18" charset="0"/>
              </a:rPr>
              <a:t> T</a:t>
            </a:r>
            <a:r>
              <a:rPr lang="en-IN" kern="0" dirty="0">
                <a:effectLst/>
                <a:latin typeface="Times New Roman" panose="02020603050405020304" pitchFamily="18" charset="0"/>
                <a:ea typeface="Times New Roman" panose="02020603050405020304" pitchFamily="18" charset="0"/>
                <a:cs typeface="Times New Roman" panose="02020603050405020304" pitchFamily="18" charset="0"/>
              </a:rPr>
              <a:t>he future of FinTech in Europe includes the expanding application of AI and ML, increasing focus on sustainability and responsible investing, open banking, and the increasing use of blockchain technology. FinTech firms are well-positioned to provide innovative solutions that can transform financial services and benefit the economy, businesses, and customers as a whole.</a:t>
            </a:r>
            <a:br>
              <a:rPr lang="en-IN" kern="0" dirty="0">
                <a:effectLst/>
                <a:latin typeface="Times New Roman" panose="02020603050405020304" pitchFamily="18" charset="0"/>
                <a:ea typeface="Times New Roman" panose="02020603050405020304" pitchFamily="18" charset="0"/>
                <a:cs typeface="Times New Roman" panose="02020603050405020304" pitchFamily="18" charset="0"/>
              </a:rPr>
            </a:br>
            <a:br>
              <a:rPr lang="en-IN"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b="0" i="0" dirty="0">
                <a:effectLst/>
                <a:latin typeface="Times New Roman" panose="02020603050405020304" pitchFamily="18" charset="0"/>
                <a:cs typeface="Times New Roman" panose="02020603050405020304" pitchFamily="18" charset="0"/>
              </a:rPr>
              <a:t>The study identifies key areas for further research in FinTech regulation and compliance, including the impact on traditional financial institutions, data protection, global standards for FinTech regulation, regulatory sandboxes, financial inclusion, and financial stability, and highlights the need for collaboration between researchers and regulatory authorities to address these challenges and promote industry growth.</a:t>
            </a:r>
            <a:endParaRPr lang="en-IN"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CADDE10-B935-55C9-5902-9DB56DA63CEE}"/>
              </a:ext>
            </a:extLst>
          </p:cNvPr>
          <p:cNvSpPr txBox="1"/>
          <p:nvPr/>
        </p:nvSpPr>
        <p:spPr>
          <a:xfrm>
            <a:off x="2779861" y="156077"/>
            <a:ext cx="6094562" cy="477054"/>
          </a:xfrm>
          <a:prstGeom prst="rect">
            <a:avLst/>
          </a:prstGeom>
          <a:noFill/>
        </p:spPr>
        <p:txBody>
          <a:bodyPr wrap="square">
            <a:spAutoFit/>
          </a:bodyPr>
          <a:lstStyle/>
          <a:p>
            <a:pPr algn="ctr"/>
            <a:r>
              <a:rPr lang="en-GB" sz="2500" b="1" kern="100" spc="60" dirty="0">
                <a:effectLst/>
                <a:latin typeface="Times New Roman" panose="02020603050405020304" pitchFamily="18" charset="0"/>
                <a:ea typeface="Times New Roman" panose="02020603050405020304" pitchFamily="18" charset="0"/>
              </a:rPr>
              <a:t>Conclusion</a:t>
            </a:r>
            <a:endParaRPr lang="en-IN" sz="2500" dirty="0"/>
          </a:p>
        </p:txBody>
      </p:sp>
    </p:spTree>
    <p:extLst>
      <p:ext uri="{BB962C8B-B14F-4D97-AF65-F5344CB8AC3E}">
        <p14:creationId xmlns:p14="http://schemas.microsoft.com/office/powerpoint/2010/main" val="2113202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A0DEC2-3EA8-304D-C55E-82E2791EE096}"/>
              </a:ext>
            </a:extLst>
          </p:cNvPr>
          <p:cNvSpPr txBox="1"/>
          <p:nvPr/>
        </p:nvSpPr>
        <p:spPr>
          <a:xfrm>
            <a:off x="3048719" y="2002130"/>
            <a:ext cx="6094562" cy="477054"/>
          </a:xfrm>
          <a:prstGeom prst="rect">
            <a:avLst/>
          </a:prstGeom>
          <a:noFill/>
        </p:spPr>
        <p:txBody>
          <a:bodyPr wrap="square">
            <a:spAutoFit/>
          </a:bodyPr>
          <a:lstStyle/>
          <a:p>
            <a:pPr algn="ctr"/>
            <a:r>
              <a:rPr lang="en-US" sz="2500" b="0" i="0" dirty="0">
                <a:effectLst/>
                <a:latin typeface="Times New Roman" panose="02020603050405020304" pitchFamily="18" charset="0"/>
                <a:cs typeface="Times New Roman" panose="02020603050405020304" pitchFamily="18" charset="0"/>
              </a:rPr>
              <a:t>Thank you for your attention  !!!</a:t>
            </a:r>
            <a:endParaRPr lang="en-IN" sz="25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AD27770-F639-069F-2C03-59DF2F7F820D}"/>
              </a:ext>
            </a:extLst>
          </p:cNvPr>
          <p:cNvSpPr txBox="1"/>
          <p:nvPr/>
        </p:nvSpPr>
        <p:spPr>
          <a:xfrm>
            <a:off x="3048719" y="3761918"/>
            <a:ext cx="6094562" cy="477054"/>
          </a:xfrm>
          <a:prstGeom prst="rect">
            <a:avLst/>
          </a:prstGeom>
          <a:noFill/>
        </p:spPr>
        <p:txBody>
          <a:bodyPr wrap="square">
            <a:spAutoFit/>
          </a:bodyPr>
          <a:lstStyle/>
          <a:p>
            <a:pPr algn="ctr"/>
            <a:r>
              <a:rPr lang="it-IT" sz="2500" b="0" i="0" dirty="0">
                <a:effectLst/>
                <a:latin typeface="Times New Roman" panose="02020603050405020304" pitchFamily="18" charset="0"/>
                <a:cs typeface="Times New Roman" panose="02020603050405020304" pitchFamily="18" charset="0"/>
              </a:rPr>
              <a:t>Grazie per la tua attenzione  !!!</a:t>
            </a:r>
            <a:endParaRPr lang="en-IN"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711542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docProps/app.xml><?xml version="1.0" encoding="utf-8"?>
<Properties xmlns="http://schemas.openxmlformats.org/officeDocument/2006/extended-properties" xmlns:vt="http://schemas.openxmlformats.org/officeDocument/2006/docPropsVTypes">
  <Template>Slate</Template>
  <TotalTime>3326</TotalTime>
  <Words>2620</Words>
  <Application>Microsoft Office PowerPoint</Application>
  <PresentationFormat>Widescreen</PresentationFormat>
  <Paragraphs>113</Paragraphs>
  <Slides>15</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Calibri</vt:lpstr>
      <vt:lpstr>Calisto MT</vt:lpstr>
      <vt:lpstr>Symbol</vt:lpstr>
      <vt:lpstr>Times New Roman</vt:lpstr>
      <vt:lpstr>Wingdings</vt:lpstr>
      <vt:lpstr>Wingdings 2</vt:lpstr>
      <vt:lpstr>Slate</vt:lpstr>
      <vt:lpstr>Picture</vt:lpstr>
      <vt:lpstr>FINANCIAL TECHNOLOGY OF THE MODERN AGE: POLICY IMPLICATIONS AND NEW TRADE-OFFS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TECHNOLOGY OF THE MODERN AGE: POLICY IMPLICATIONS AND NEW TRADE-OFFS</dc:title>
  <dc:creator>SAMRAT DAS</dc:creator>
  <cp:lastModifiedBy>s.raval@studenti.unimc.it</cp:lastModifiedBy>
  <cp:revision>121</cp:revision>
  <dcterms:created xsi:type="dcterms:W3CDTF">2023-04-11T15:54:13Z</dcterms:created>
  <dcterms:modified xsi:type="dcterms:W3CDTF">2023-04-20T17:27:46Z</dcterms:modified>
</cp:coreProperties>
</file>